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75" r:id="rId4"/>
    <p:sldId id="274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7963" autoAdjust="0"/>
  </p:normalViewPr>
  <p:slideViewPr>
    <p:cSldViewPr snapToGrid="0" snapToObjects="1">
      <p:cViewPr varScale="1">
        <p:scale>
          <a:sx n="92" d="100"/>
          <a:sy n="92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99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Vurgu</a:t>
            </a:r>
            <a:r>
              <a:rPr lang="en-US" dirty="0" smtClean="0"/>
              <a:t>: </a:t>
            </a:r>
            <a:r>
              <a:rPr lang="en-US" dirty="0"/>
              <a:t>Bu sunum, </a:t>
            </a:r>
            <a:r>
              <a:rPr lang="en-US" dirty="0" err="1" smtClean="0"/>
              <a:t>sadece</a:t>
            </a:r>
            <a:r>
              <a:rPr lang="en-US" dirty="0" smtClean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 smtClean="0"/>
              <a:t>edinme</a:t>
            </a:r>
            <a:r>
              <a:rPr lang="tr-TR" dirty="0" smtClean="0"/>
              <a:t>y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değil, deneyimlerini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 smtClean="0"/>
              <a:t>anlamlandırmas</a:t>
            </a:r>
            <a:r>
              <a:rPr lang="tr-TR" dirty="0" smtClean="0"/>
              <a:t>ı</a:t>
            </a:r>
            <a:r>
              <a:rPr lang="tr-TR" baseline="0" dirty="0" smtClean="0"/>
              <a:t> ile ilgili</a:t>
            </a:r>
            <a:r>
              <a:rPr lang="en-US" dirty="0" smtClean="0"/>
              <a:t>. </a:t>
            </a:r>
            <a:r>
              <a:rPr lang="en-US" dirty="0" err="1" smtClean="0"/>
              <a:t>Katılımcılar</a:t>
            </a:r>
            <a:r>
              <a:rPr lang="en-US" dirty="0" smtClean="0"/>
              <a:t> </a:t>
            </a:r>
            <a:r>
              <a:rPr lang="en-US" dirty="0"/>
              <a:t>kendi öğrenme ve öğretme </a:t>
            </a:r>
            <a:r>
              <a:rPr lang="en-US" dirty="0" err="1"/>
              <a:t>deneyimlerini</a:t>
            </a:r>
            <a:r>
              <a:rPr lang="en-US" dirty="0"/>
              <a:t> </a:t>
            </a:r>
            <a:r>
              <a:rPr lang="tr-TR" dirty="0" smtClean="0"/>
              <a:t>düşünsün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Katılımcıların iş/okul örnekleriyle bağ </a:t>
            </a:r>
            <a:r>
              <a:rPr lang="en-US" dirty="0" err="1"/>
              <a:t>kurmasını</a:t>
            </a:r>
            <a:r>
              <a:rPr lang="en-US" dirty="0"/>
              <a:t> </a:t>
            </a:r>
            <a:r>
              <a:rPr lang="tr-TR" dirty="0" smtClean="0"/>
              <a:t>faydalı oluyor</a:t>
            </a:r>
            <a:r>
              <a:rPr lang="en-US" dirty="0" smtClean="0"/>
              <a:t>. </a:t>
            </a:r>
            <a:r>
              <a:rPr lang="en-US" dirty="0"/>
              <a:t>Örneğin: uzaktan eğitim, göçmen yetişkinlerle çalışma, dijital kamu hizmetleri, yeni öğretim yöntemi denemesi.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Eleştirel</a:t>
            </a:r>
            <a:r>
              <a:rPr lang="en-US" dirty="0" smtClean="0"/>
              <a:t> </a:t>
            </a:r>
            <a:r>
              <a:rPr lang="en-US" dirty="0" err="1" smtClean="0"/>
              <a:t>yansıtma</a:t>
            </a:r>
            <a:r>
              <a:rPr lang="tr-TR" dirty="0" err="1" smtClean="0"/>
              <a:t>nın</a:t>
            </a:r>
            <a:r>
              <a:rPr lang="en-US" dirty="0" smtClean="0"/>
              <a:t> </a:t>
            </a:r>
            <a:r>
              <a:rPr lang="en-US" dirty="0"/>
              <a:t>“kendini suçlamak” </a:t>
            </a:r>
            <a:r>
              <a:rPr lang="en-US" dirty="0" smtClean="0"/>
              <a:t>d</a:t>
            </a:r>
            <a:r>
              <a:rPr lang="tr-TR" dirty="0" smtClean="0"/>
              <a:t>olmadığı vurgulanmalı.</a:t>
            </a:r>
            <a:r>
              <a:rPr lang="tr-TR" baseline="0" dirty="0" smtClean="0"/>
              <a:t> </a:t>
            </a:r>
            <a:r>
              <a:rPr lang="en-US" dirty="0" err="1" smtClean="0"/>
              <a:t>Akılcı</a:t>
            </a:r>
            <a:r>
              <a:rPr lang="en-US" dirty="0" smtClean="0"/>
              <a:t> </a:t>
            </a:r>
            <a:r>
              <a:rPr lang="en-US" dirty="0"/>
              <a:t>diyalog “tartışmayı kazanmak” değil, </a:t>
            </a:r>
            <a:r>
              <a:rPr lang="en-US" dirty="0" err="1" smtClean="0"/>
              <a:t>anlam</a:t>
            </a:r>
            <a:r>
              <a:rPr lang="tr-TR" dirty="0" smtClean="0"/>
              <a:t>a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tr-TR" dirty="0" smtClean="0"/>
              <a:t>ulaşmaktır.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İlk üç aşama genellikle eğitimde bir vaka, başarısızlık, yeni veri veya beklenmedik başarıyla </a:t>
            </a:r>
            <a:r>
              <a:rPr lang="en-US" dirty="0" err="1"/>
              <a:t>başlar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 aşamalarda grup </a:t>
            </a:r>
            <a:r>
              <a:rPr lang="en-US" dirty="0" err="1"/>
              <a:t>çalışması</a:t>
            </a:r>
            <a:r>
              <a:rPr lang="en-US" dirty="0"/>
              <a:t> </a:t>
            </a:r>
            <a:r>
              <a:rPr lang="en-US" dirty="0" err="1" smtClean="0"/>
              <a:t>önemli</a:t>
            </a:r>
            <a:r>
              <a:rPr lang="en-US" dirty="0" smtClean="0"/>
              <a:t>. </a:t>
            </a:r>
            <a:r>
              <a:rPr lang="en-US" dirty="0"/>
              <a:t>Katılımcılar birbirlerinde kendi deneyimlerini görür. Planın küçük, gerçekçi ve </a:t>
            </a:r>
            <a:r>
              <a:rPr lang="en-US" dirty="0" err="1"/>
              <a:t>uygulanabilir</a:t>
            </a:r>
            <a:r>
              <a:rPr lang="en-US" dirty="0"/>
              <a:t> </a:t>
            </a:r>
            <a:r>
              <a:rPr lang="en-US" dirty="0" err="1" smtClean="0"/>
              <a:t>olması</a:t>
            </a:r>
            <a:r>
              <a:rPr lang="tr-TR" dirty="0" err="1" smtClean="0"/>
              <a:t>na</a:t>
            </a:r>
            <a:r>
              <a:rPr lang="tr-TR" baseline="0" dirty="0" smtClean="0"/>
              <a:t> dikkat edilmeli.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U</a:t>
            </a:r>
            <a:r>
              <a:rPr lang="en-US" dirty="0" err="1" smtClean="0"/>
              <a:t>ygulama</a:t>
            </a:r>
            <a:r>
              <a:rPr lang="en-US" dirty="0" smtClean="0"/>
              <a:t> </a:t>
            </a:r>
            <a:r>
              <a:rPr lang="en-US" dirty="0"/>
              <a:t>olmadan dönüşüm kalıcı olmaz” </a:t>
            </a:r>
            <a:r>
              <a:rPr lang="tr-TR" dirty="0" smtClean="0"/>
              <a:t>vurgusu önemli</a:t>
            </a:r>
            <a:r>
              <a:rPr lang="en-US" dirty="0" smtClean="0"/>
              <a:t>. </a:t>
            </a:r>
            <a:r>
              <a:rPr lang="tr-TR" dirty="0" smtClean="0"/>
              <a:t>-</a:t>
            </a:r>
            <a:r>
              <a:rPr lang="en-US" dirty="0" err="1" smtClean="0"/>
              <a:t>Kursta</a:t>
            </a:r>
            <a:r>
              <a:rPr lang="en-US" dirty="0" smtClean="0"/>
              <a:t> </a:t>
            </a:r>
            <a:r>
              <a:rPr lang="en-US" dirty="0"/>
              <a:t>öğrenilen bir yöntemin ertesi hafta denenmesi, dönüşümü </a:t>
            </a:r>
            <a:r>
              <a:rPr lang="en-US" dirty="0" err="1"/>
              <a:t>güçlendirir</a:t>
            </a:r>
            <a:r>
              <a:rPr lang="en-US" dirty="0" smtClean="0"/>
              <a:t>.</a:t>
            </a:r>
            <a:r>
              <a:rPr lang="tr-TR" dirty="0" smtClean="0"/>
              <a:t>- gibi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S</a:t>
            </a:r>
            <a:r>
              <a:rPr lang="en-US" dirty="0" err="1" smtClean="0"/>
              <a:t>osyal</a:t>
            </a:r>
            <a:r>
              <a:rPr lang="en-US" dirty="0" smtClean="0"/>
              <a:t> </a:t>
            </a:r>
            <a:r>
              <a:rPr lang="en-US" dirty="0"/>
              <a:t>katılım ve kişisel </a:t>
            </a:r>
            <a:r>
              <a:rPr lang="en-US" dirty="0" err="1"/>
              <a:t>gelişim</a:t>
            </a:r>
            <a:r>
              <a:rPr lang="en-US" dirty="0"/>
              <a:t> </a:t>
            </a:r>
            <a:r>
              <a:rPr lang="en-US" dirty="0" err="1" smtClean="0"/>
              <a:t>vurgusu</a:t>
            </a:r>
            <a:r>
              <a:rPr lang="tr-TR" baseline="0" dirty="0" smtClean="0"/>
              <a:t> </a:t>
            </a:r>
            <a:r>
              <a:rPr lang="tr-TR" dirty="0" smtClean="0"/>
              <a:t>yapılabilir</a:t>
            </a:r>
            <a:r>
              <a:rPr lang="en-US" dirty="0" smtClean="0"/>
              <a:t>. </a:t>
            </a:r>
            <a:r>
              <a:rPr lang="en-US" dirty="0"/>
              <a:t>Halk eğitim merkezleri için örnek: dil kursu, dijital beceri, mesleki kurs veya sosyal-kültürel kurs kişinin toplumla bağını güçlendirebilir.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Ö</a:t>
            </a:r>
            <a:r>
              <a:rPr lang="en-US" dirty="0" err="1" smtClean="0"/>
              <a:t>ğretmen</a:t>
            </a:r>
            <a:r>
              <a:rPr lang="en-US" dirty="0"/>
              <a:t>, </a:t>
            </a:r>
            <a:r>
              <a:rPr lang="tr-TR" dirty="0" smtClean="0"/>
              <a:t>veli,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/>
              <a:t>eğiticisi ve halk eğitim eğitmeni için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 smtClean="0"/>
              <a:t>rol</a:t>
            </a:r>
            <a:r>
              <a:rPr lang="tr-TR" baseline="0" dirty="0" smtClean="0"/>
              <a:t> olduğu izah edilebilir</a:t>
            </a:r>
            <a:r>
              <a:rPr lang="en-US" dirty="0" smtClean="0"/>
              <a:t>. </a:t>
            </a:r>
            <a:r>
              <a:rPr lang="en-US" dirty="0"/>
              <a:t>Dönüşüm zorla yaptırılmaz; güvenli ve anlamlı öğrenme ortamıyla kolaylaştırılır.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Vaka, yetişkinin günlük </a:t>
            </a:r>
            <a:r>
              <a:rPr lang="en-US" dirty="0" err="1"/>
              <a:t>yaşamına</a:t>
            </a:r>
            <a:r>
              <a:rPr lang="en-US" dirty="0"/>
              <a:t> </a:t>
            </a:r>
            <a:r>
              <a:rPr lang="en-US" dirty="0" err="1" smtClean="0"/>
              <a:t>bağlı</a:t>
            </a:r>
            <a:r>
              <a:rPr lang="en-US" dirty="0" smtClean="0"/>
              <a:t>. </a:t>
            </a:r>
            <a:r>
              <a:rPr lang="en-US" dirty="0"/>
              <a:t>Dijital beceri örneği kamu çalışanları ve halk eğitim ortamları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 smtClean="0"/>
              <a:t>anlaşılır</a:t>
            </a:r>
            <a:r>
              <a:rPr lang="tr-TR" baseline="0" dirty="0" smtClean="0"/>
              <a:t> olur</a:t>
            </a:r>
            <a:r>
              <a:rPr lang="en-US" dirty="0" smtClean="0"/>
              <a:t>. </a:t>
            </a:r>
            <a:r>
              <a:rPr lang="en-US" dirty="0"/>
              <a:t>2 dakika boyunca katılımcılara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 smtClean="0"/>
              <a:t>önerileri</a:t>
            </a:r>
            <a:r>
              <a:rPr lang="en-US" dirty="0" smtClean="0"/>
              <a:t> </a:t>
            </a:r>
            <a:r>
              <a:rPr lang="tr-TR" dirty="0" smtClean="0"/>
              <a:t>sorulabilir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 soruları tek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tr-TR" dirty="0" smtClean="0"/>
              <a:t>okuyup</a:t>
            </a:r>
            <a:r>
              <a:rPr lang="en-US" dirty="0" smtClean="0"/>
              <a:t> </a:t>
            </a:r>
            <a:r>
              <a:rPr lang="en-US" dirty="0"/>
              <a:t>ve katılımcılara hangi sorunun daha </a:t>
            </a:r>
            <a:r>
              <a:rPr lang="en-US" dirty="0" err="1"/>
              <a:t>güçlü</a:t>
            </a:r>
            <a:r>
              <a:rPr lang="en-US" dirty="0"/>
              <a:t> </a:t>
            </a:r>
            <a:r>
              <a:rPr lang="en-US" dirty="0" err="1" smtClean="0"/>
              <a:t>olduğu</a:t>
            </a:r>
            <a:r>
              <a:rPr lang="tr-TR" baseline="0" dirty="0" smtClean="0"/>
              <a:t> sorulabilir. </a:t>
            </a:r>
            <a:r>
              <a:rPr lang="en-US" dirty="0" err="1" smtClean="0"/>
              <a:t>Cevap</a:t>
            </a:r>
            <a:r>
              <a:rPr lang="tr-TR" baseline="0" dirty="0" smtClean="0"/>
              <a:t> </a:t>
            </a:r>
            <a:r>
              <a:rPr lang="en-US" dirty="0" err="1" smtClean="0"/>
              <a:t>hedef</a:t>
            </a:r>
            <a:r>
              <a:rPr lang="en-US" dirty="0" smtClean="0"/>
              <a:t> </a:t>
            </a:r>
            <a:r>
              <a:rPr lang="en-US" dirty="0"/>
              <a:t>gruba göre değişir. Dijital beceri eğitiminde “küçük adım” sorusu çok işe yarar.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S</a:t>
            </a:r>
            <a:r>
              <a:rPr lang="en-US" dirty="0" smtClean="0"/>
              <a:t>on </a:t>
            </a:r>
            <a:r>
              <a:rPr lang="en-US" dirty="0"/>
              <a:t>uygulama bölümü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kullan</a:t>
            </a:r>
            <a:r>
              <a:rPr lang="tr-TR" dirty="0" err="1" smtClean="0"/>
              <a:t>ılabilir</a:t>
            </a:r>
            <a:r>
              <a:rPr lang="en-US" dirty="0" smtClean="0"/>
              <a:t>. </a:t>
            </a:r>
            <a:r>
              <a:rPr lang="en-US" dirty="0"/>
              <a:t>Zaman kısıtlıysa </a:t>
            </a:r>
            <a:r>
              <a:rPr lang="en-US" dirty="0" err="1"/>
              <a:t>bireysel</a:t>
            </a:r>
            <a:r>
              <a:rPr lang="en-US" dirty="0"/>
              <a:t> </a:t>
            </a:r>
            <a:r>
              <a:rPr lang="tr-TR" dirty="0" smtClean="0"/>
              <a:t>olarak </a:t>
            </a:r>
            <a:r>
              <a:rPr lang="en-US" dirty="0" smtClean="0"/>
              <a:t>2 </a:t>
            </a:r>
            <a:r>
              <a:rPr lang="tr-TR" dirty="0" smtClean="0"/>
              <a:t>/3 </a:t>
            </a:r>
            <a:r>
              <a:rPr lang="en-US" dirty="0" err="1" smtClean="0"/>
              <a:t>katılımcıdan</a:t>
            </a:r>
            <a:r>
              <a:rPr lang="en-US" dirty="0" smtClean="0"/>
              <a:t> </a:t>
            </a:r>
            <a:r>
              <a:rPr lang="en-US" dirty="0" err="1" smtClean="0"/>
              <a:t>örnek</a:t>
            </a:r>
            <a:r>
              <a:rPr lang="tr-TR" baseline="0" dirty="0" smtClean="0"/>
              <a:t> alınabilir.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A</a:t>
            </a:r>
            <a:r>
              <a:rPr lang="en-US" dirty="0" err="1" smtClean="0"/>
              <a:t>kış</a:t>
            </a:r>
            <a:r>
              <a:rPr lang="en-US" dirty="0" smtClean="0"/>
              <a:t> </a:t>
            </a:r>
            <a:r>
              <a:rPr lang="en-US" dirty="0" err="1"/>
              <a:t>pratik</a:t>
            </a:r>
            <a:r>
              <a:rPr lang="en-US" dirty="0"/>
              <a:t> </a:t>
            </a:r>
            <a:r>
              <a:rPr lang="en-US" dirty="0" err="1" smtClean="0"/>
              <a:t>olaca</a:t>
            </a:r>
            <a:r>
              <a:rPr lang="tr-TR" dirty="0" smtClean="0"/>
              <a:t>k. Soru</a:t>
            </a:r>
            <a:r>
              <a:rPr lang="en-US" dirty="0" smtClean="0"/>
              <a:t>: </a:t>
            </a:r>
            <a:r>
              <a:rPr lang="en-US" dirty="0"/>
              <a:t>“Dönüşümsel öğrenme deyince aklınıza gelen ilk kelime </a:t>
            </a:r>
            <a:r>
              <a:rPr lang="en-US" dirty="0" err="1"/>
              <a:t>nedir</a:t>
            </a:r>
            <a:r>
              <a:rPr lang="en-US" dirty="0" smtClean="0"/>
              <a:t>?”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Kapanışta katılımcılardan bir </a:t>
            </a:r>
            <a:r>
              <a:rPr lang="en-US" dirty="0" err="1"/>
              <a:t>cümle</a:t>
            </a:r>
            <a:r>
              <a:rPr lang="en-US" dirty="0"/>
              <a:t> </a:t>
            </a:r>
            <a:r>
              <a:rPr lang="en-US" dirty="0" err="1" smtClean="0"/>
              <a:t>alın</a:t>
            </a:r>
            <a:r>
              <a:rPr lang="tr-TR" dirty="0" err="1" smtClean="0"/>
              <a:t>ması</a:t>
            </a:r>
            <a:r>
              <a:rPr lang="tr-TR" dirty="0" smtClean="0"/>
              <a:t> faydalı</a:t>
            </a:r>
            <a:r>
              <a:rPr lang="en-US" dirty="0" smtClean="0"/>
              <a:t>: </a:t>
            </a:r>
            <a:r>
              <a:rPr lang="en-US" dirty="0"/>
              <a:t>“Bundan sonra eğitimlerimde şu küçük değişikliği </a:t>
            </a:r>
            <a:r>
              <a:rPr lang="en-US" dirty="0" err="1"/>
              <a:t>deneyeceğim</a:t>
            </a:r>
            <a:r>
              <a:rPr lang="en-US" dirty="0" smtClean="0"/>
              <a:t>...”</a:t>
            </a:r>
            <a:r>
              <a:rPr lang="tr-TR" baseline="0" dirty="0" smtClean="0"/>
              <a:t> gibi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A</a:t>
            </a:r>
            <a:r>
              <a:rPr lang="en-US" dirty="0" err="1" smtClean="0"/>
              <a:t>kış</a:t>
            </a:r>
            <a:r>
              <a:rPr lang="en-US" dirty="0" smtClean="0"/>
              <a:t> </a:t>
            </a:r>
            <a:r>
              <a:rPr lang="en-US" dirty="0" err="1"/>
              <a:t>pratik</a:t>
            </a:r>
            <a:r>
              <a:rPr lang="en-US" dirty="0"/>
              <a:t> </a:t>
            </a:r>
            <a:r>
              <a:rPr lang="en-US" dirty="0" err="1" smtClean="0"/>
              <a:t>olaca</a:t>
            </a:r>
            <a:r>
              <a:rPr lang="tr-TR" dirty="0" smtClean="0"/>
              <a:t>k. Soru</a:t>
            </a:r>
            <a:r>
              <a:rPr lang="en-US" dirty="0" smtClean="0"/>
              <a:t>: </a:t>
            </a:r>
            <a:r>
              <a:rPr lang="en-US" dirty="0"/>
              <a:t>“Dönüşümsel öğrenme deyince aklınıza gelen ilk kelime </a:t>
            </a:r>
            <a:r>
              <a:rPr lang="en-US" dirty="0" err="1"/>
              <a:t>nedir</a:t>
            </a:r>
            <a:r>
              <a:rPr lang="en-US" dirty="0" smtClean="0"/>
              <a:t>?”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657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Soru</a:t>
            </a:r>
            <a:r>
              <a:rPr lang="en-US" dirty="0" smtClean="0"/>
              <a:t>: </a:t>
            </a:r>
            <a:r>
              <a:rPr lang="en-US" dirty="0"/>
              <a:t>“Dönüşümsel öğrenme deyince aklınıza gelen ilk kelime </a:t>
            </a:r>
            <a:r>
              <a:rPr lang="en-US" dirty="0" err="1"/>
              <a:t>nedir</a:t>
            </a:r>
            <a:r>
              <a:rPr lang="en-US" dirty="0" smtClean="0"/>
              <a:t>?”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544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/>
              <a:t>çalışanı, öğretmen veya halk eğitim </a:t>
            </a:r>
            <a:r>
              <a:rPr lang="en-US" dirty="0" err="1"/>
              <a:t>eğitmeni</a:t>
            </a:r>
            <a:r>
              <a:rPr lang="en-US" dirty="0"/>
              <a:t> </a:t>
            </a:r>
            <a:r>
              <a:rPr lang="tr-TR" dirty="0" smtClean="0"/>
              <a:t>gibi örnek ver,</a:t>
            </a:r>
            <a:r>
              <a:rPr lang="tr-TR" baseline="0" dirty="0" smtClean="0"/>
              <a:t> </a:t>
            </a:r>
            <a:r>
              <a:rPr lang="en-US" dirty="0" err="1" smtClean="0"/>
              <a:t>mevzuat</a:t>
            </a:r>
            <a:r>
              <a:rPr lang="en-US" dirty="0"/>
              <a:t>, teknoloji, göç, istihdam ve toplumsal ihtiyaçlar değiştikçe yetişkin öğrenme ihtiyacı da </a:t>
            </a:r>
            <a:r>
              <a:rPr lang="en-US" dirty="0" err="1" smtClean="0"/>
              <a:t>değişir</a:t>
            </a:r>
            <a:r>
              <a:rPr lang="tr-TR" dirty="0" smtClean="0"/>
              <a:t> hususunu atlama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Katılımcılara</a:t>
            </a:r>
            <a:r>
              <a:rPr lang="en-US" dirty="0"/>
              <a:t> </a:t>
            </a:r>
            <a:r>
              <a:rPr lang="en-US" dirty="0" err="1" smtClean="0"/>
              <a:t>soru</a:t>
            </a:r>
            <a:r>
              <a:rPr lang="en-US" dirty="0" smtClean="0"/>
              <a:t>: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 smtClean="0"/>
              <a:t>katıldı</a:t>
            </a:r>
            <a:r>
              <a:rPr lang="tr-TR" dirty="0" err="1" smtClean="0"/>
              <a:t>ğınız</a:t>
            </a:r>
            <a:r>
              <a:rPr lang="tr-TR" baseline="0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/>
              <a:t>faydalı eğitimde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 smtClean="0"/>
              <a:t>unsur</a:t>
            </a:r>
            <a:r>
              <a:rPr lang="tr-TR" dirty="0" err="1" smtClean="0"/>
              <a:t>lar</a:t>
            </a:r>
            <a:r>
              <a:rPr lang="en-US" dirty="0" smtClean="0"/>
              <a:t> </a:t>
            </a:r>
            <a:r>
              <a:rPr lang="en-US" dirty="0"/>
              <a:t>vardı? </a:t>
            </a:r>
            <a:r>
              <a:rPr lang="tr-TR" dirty="0" smtClean="0"/>
              <a:t>Netlik mi? </a:t>
            </a:r>
            <a:r>
              <a:rPr lang="en-US" dirty="0" err="1" smtClean="0"/>
              <a:t>uygulama</a:t>
            </a:r>
            <a:r>
              <a:rPr lang="en-US" dirty="0" smtClean="0"/>
              <a:t> </a:t>
            </a:r>
            <a:r>
              <a:rPr lang="en-US" dirty="0"/>
              <a:t>mı, </a:t>
            </a:r>
            <a:r>
              <a:rPr lang="en-US" dirty="0" err="1" smtClean="0"/>
              <a:t>ortam</a:t>
            </a:r>
            <a:r>
              <a:rPr lang="en-US" dirty="0" smtClean="0"/>
              <a:t> </a:t>
            </a:r>
            <a:r>
              <a:rPr lang="en-US" dirty="0"/>
              <a:t>mı, deneyim paylaşımı </a:t>
            </a:r>
            <a:r>
              <a:rPr lang="en-US" dirty="0" err="1"/>
              <a:t>mı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 </a:t>
            </a:r>
            <a:r>
              <a:rPr lang="en-US" dirty="0"/>
              <a:t>madde için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 smtClean="0"/>
              <a:t>örnek</a:t>
            </a:r>
            <a:endParaRPr lang="tr-TR" dirty="0" smtClean="0"/>
          </a:p>
          <a:p>
            <a:r>
              <a:rPr lang="en-US" dirty="0" smtClean="0"/>
              <a:t>e-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/>
              <a:t>öğrenen yetişkin için “hemen kullanabilme”; öğretmen için “sınıfta işime yarayacak mı?” </a:t>
            </a:r>
            <a:r>
              <a:rPr lang="tr-TR" dirty="0" smtClean="0"/>
              <a:t>sorusunu getirir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/>
              <a:t>kişisel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tr-TR" dirty="0" smtClean="0"/>
              <a:t>sorunlu örnek gelebiliyor, engel olmak gerek</a:t>
            </a:r>
            <a:r>
              <a:rPr lang="en-US" dirty="0" smtClean="0"/>
              <a:t>. </a:t>
            </a:r>
            <a:r>
              <a:rPr lang="en-US" dirty="0"/>
              <a:t>“Küçük bir mesleki ya da günlük yaşam örneği yeterlidir” </a:t>
            </a:r>
            <a:r>
              <a:rPr lang="tr-TR" dirty="0" smtClean="0"/>
              <a:t>deyip</a:t>
            </a:r>
            <a:r>
              <a:rPr lang="en-US" dirty="0" smtClean="0"/>
              <a:t> </a:t>
            </a:r>
            <a:r>
              <a:rPr lang="en-US" dirty="0"/>
              <a:t>3 </a:t>
            </a:r>
            <a:r>
              <a:rPr lang="en-US" dirty="0" err="1"/>
              <a:t>dakika</a:t>
            </a:r>
            <a:r>
              <a:rPr lang="en-US" dirty="0"/>
              <a:t> </a:t>
            </a:r>
            <a:r>
              <a:rPr lang="tr-TR" dirty="0" smtClean="0"/>
              <a:t>ara uygun.</a:t>
            </a:r>
            <a:r>
              <a:rPr lang="en-US" dirty="0" smtClean="0"/>
              <a:t> </a:t>
            </a:r>
            <a:r>
              <a:rPr lang="tr-TR" dirty="0" smtClean="0"/>
              <a:t>Sonra 1 veya </a:t>
            </a:r>
            <a:r>
              <a:rPr lang="en-US" dirty="0" smtClean="0"/>
              <a:t>2 </a:t>
            </a:r>
            <a:r>
              <a:rPr lang="en-US" dirty="0"/>
              <a:t>kişiden gönüllü </a:t>
            </a:r>
            <a:r>
              <a:rPr lang="en-US" dirty="0" err="1"/>
              <a:t>paylaşım</a:t>
            </a:r>
            <a:r>
              <a:rPr lang="en-US" dirty="0"/>
              <a:t> </a:t>
            </a:r>
            <a:r>
              <a:rPr lang="tr-TR" dirty="0" smtClean="0"/>
              <a:t>alınabilir.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İlgili/düzeyli</a:t>
            </a:r>
            <a:r>
              <a:rPr lang="tr-TR" baseline="0" dirty="0" smtClean="0"/>
              <a:t> </a:t>
            </a:r>
            <a:r>
              <a:rPr lang="tr-TR" dirty="0" smtClean="0"/>
              <a:t>gruplar için üzerinde durulabilir, yoksa</a:t>
            </a:r>
            <a:r>
              <a:rPr lang="tr-TR" baseline="0" dirty="0" smtClean="0"/>
              <a:t> katma değeri olmaz.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85800" y="777240"/>
            <a:ext cx="10789920" cy="5166360"/>
          </a:xfrm>
          <a:prstGeom prst="roundRect">
            <a:avLst>
              <a:gd name="adj" fmla="val 3186"/>
            </a:avLst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  <a:effectLst>
            <a:outerShdw blurRad="25400" dist="50800" dir="2700000" algn="bl" rotWithShape="0">
              <a:srgbClr val="999999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85800" y="777240"/>
            <a:ext cx="3017520" cy="5166360"/>
          </a:xfrm>
          <a:prstGeom prst="roundRect">
            <a:avLst>
              <a:gd name="adj" fmla="val 5455"/>
            </a:avLst>
          </a:prstGeom>
          <a:solidFill>
            <a:srgbClr val="E9F2F6"/>
          </a:solidFill>
          <a:ln w="12700">
            <a:solidFill>
              <a:srgbClr val="E9F2F6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086750" y="3536743"/>
            <a:ext cx="7132320" cy="41601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2F665B"/>
                </a:solidFill>
              </a:rPr>
              <a:t>Yetişkin eğitiminde deneyim, eleştirel düşünme ve bakış açısı değişimi</a:t>
            </a:r>
            <a:endParaRPr lang="en-US" sz="1600" i="1" dirty="0"/>
          </a:p>
        </p:txBody>
      </p:sp>
      <p:sp>
        <p:nvSpPr>
          <p:cNvPr id="25" name="Shape 23"/>
          <p:cNvSpPr/>
          <p:nvPr/>
        </p:nvSpPr>
        <p:spPr>
          <a:xfrm>
            <a:off x="3835696" y="2909057"/>
            <a:ext cx="7237575" cy="637794"/>
          </a:xfrm>
          <a:prstGeom prst="roundRect">
            <a:avLst>
              <a:gd name="adj" fmla="val 21053"/>
            </a:avLst>
          </a:prstGeom>
          <a:solidFill>
            <a:srgbClr val="F6D7C3">
              <a:alpha val="93000"/>
            </a:srgbClr>
          </a:solidFill>
          <a:ln w="12700">
            <a:solidFill>
              <a:srgbClr val="F6D7C3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965960" y="5290025"/>
            <a:ext cx="457200" cy="3538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F665B"/>
                </a:solidFill>
              </a:rPr>
              <a:t>↻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761066" y="5288626"/>
            <a:ext cx="457200" cy="3538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94C4C"/>
                </a:solidFill>
              </a:rPr>
              <a:t>✓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3054096" y="5290970"/>
            <a:ext cx="457200" cy="3538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F665B"/>
                </a:solidFill>
              </a:rPr>
              <a:t>💬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01</a:t>
            </a:r>
            <a:endParaRPr lang="en-US" sz="850" dirty="0"/>
          </a:p>
        </p:txBody>
      </p:sp>
      <p:pic>
        <p:nvPicPr>
          <p:cNvPr id="38" name="Picture 37" descr="DÜZKÖY BELEDİYESİ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200" y="1207354"/>
            <a:ext cx="999940" cy="9999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>
            <a:clrChange>
              <a:clrFrom>
                <a:srgbClr val="FDFEFF"/>
              </a:clrFrom>
              <a:clrTo>
                <a:srgbClr val="FD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11" y="4416069"/>
            <a:ext cx="3149897" cy="65831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834" y="2870327"/>
            <a:ext cx="1363451" cy="715253"/>
          </a:xfrm>
          <a:prstGeom prst="rect">
            <a:avLst/>
          </a:prstGeom>
        </p:spPr>
      </p:pic>
      <p:sp>
        <p:nvSpPr>
          <p:cNvPr id="41" name="Shape 23"/>
          <p:cNvSpPr/>
          <p:nvPr/>
        </p:nvSpPr>
        <p:spPr>
          <a:xfrm>
            <a:off x="3835695" y="943055"/>
            <a:ext cx="7237575" cy="1540805"/>
          </a:xfrm>
          <a:prstGeom prst="roundRect">
            <a:avLst>
              <a:gd name="adj" fmla="val 21053"/>
            </a:avLst>
          </a:prstGeom>
          <a:solidFill>
            <a:srgbClr val="F6D7C3">
              <a:alpha val="93000"/>
            </a:srgbClr>
          </a:solidFill>
          <a:ln w="12700">
            <a:solidFill>
              <a:srgbClr val="F6D7C3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069080" y="1612934"/>
            <a:ext cx="6492240" cy="124913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4200" b="1" dirty="0" err="1" smtClean="0">
                <a:solidFill>
                  <a:srgbClr val="22324A"/>
                </a:solidFill>
                <a:latin typeface="Arial Black" panose="020B0A04020102020204" pitchFamily="34" charset="0"/>
                <a:ea typeface="Aptos Display" pitchFamily="34" charset="-122"/>
                <a:cs typeface="Aptos Display" pitchFamily="34" charset="-120"/>
              </a:rPr>
              <a:t>Dönüşümsel</a:t>
            </a:r>
            <a:endParaRPr lang="tr-TR" sz="4200" b="1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tr-TR" sz="4200" b="1" dirty="0" smtClean="0">
                <a:solidFill>
                  <a:srgbClr val="22324A"/>
                </a:solidFill>
                <a:latin typeface="Arial Black" panose="020B0A04020102020204" pitchFamily="34" charset="0"/>
                <a:ea typeface="Aptos Display" pitchFamily="34" charset="-122"/>
                <a:cs typeface="Aptos Display" pitchFamily="34" charset="-120"/>
              </a:rPr>
              <a:t>Öğrenme</a:t>
            </a:r>
          </a:p>
          <a:p>
            <a:pPr marL="0" indent="0">
              <a:buNone/>
            </a:pPr>
            <a:endParaRPr lang="tr-TR" sz="4200" b="1" dirty="0" smtClean="0">
              <a:solidFill>
                <a:srgbClr val="22324A"/>
              </a:solidFill>
              <a:latin typeface="Arial Black" panose="020B0A04020102020204" pitchFamily="34" charset="0"/>
              <a:ea typeface="Aptos Display" pitchFamily="34" charset="-122"/>
              <a:cs typeface="Aptos Display" pitchFamily="34" charset="-120"/>
            </a:endParaRPr>
          </a:p>
          <a:p>
            <a:pPr marL="0" indent="0">
              <a:buNone/>
            </a:pPr>
            <a:r>
              <a:rPr lang="tr-TR" sz="3000" i="1" dirty="0" smtClean="0">
                <a:solidFill>
                  <a:srgbClr val="22324A"/>
                </a:solidFill>
                <a:latin typeface="Arial" panose="020B0604020202020204" pitchFamily="34" charset="0"/>
                <a:ea typeface="Aptos Display" pitchFamily="34" charset="-122"/>
                <a:cs typeface="Arial" panose="020B0604020202020204" pitchFamily="34" charset="0"/>
              </a:rPr>
              <a:t>Yetişkin Eğiticileri Eğitimi</a:t>
            </a:r>
            <a:endParaRPr lang="tr-TR" sz="3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 err="1" smtClean="0">
                <a:solidFill>
                  <a:srgbClr val="2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Temel</a:t>
            </a:r>
            <a:r>
              <a:rPr lang="en-US" sz="2500" b="1" dirty="0" smtClean="0">
                <a:solidFill>
                  <a:srgbClr val="2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 </a:t>
            </a:r>
            <a:r>
              <a:rPr lang="en-US" sz="2500" b="1" dirty="0">
                <a:solidFill>
                  <a:srgbClr val="2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Fikir</a:t>
            </a:r>
            <a:endParaRPr lang="en-US" sz="2500" dirty="0"/>
          </a:p>
        </p:txBody>
      </p:sp>
      <p:sp>
        <p:nvSpPr>
          <p:cNvPr id="20" name="Text 18"/>
          <p:cNvSpPr/>
          <p:nvPr/>
        </p:nvSpPr>
        <p:spPr>
          <a:xfrm>
            <a:off x="612648" y="8229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7085"/>
                </a:solidFill>
              </a:rPr>
              <a:t>İnsanlar deneyimlerini “referans çerçeveleri” üzerinden yorumlar.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777240" y="1325880"/>
            <a:ext cx="5120640" cy="4297680"/>
          </a:xfrm>
          <a:prstGeom prst="roundRect">
            <a:avLst>
              <a:gd name="adj" fmla="val 2553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263640" y="1325880"/>
            <a:ext cx="5120640" cy="4297680"/>
          </a:xfrm>
          <a:prstGeom prst="roundRect">
            <a:avLst>
              <a:gd name="adj" fmla="val 2553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1097280" y="1691640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2324A"/>
                </a:solidFill>
              </a:rPr>
              <a:t>Referans çerçevesi nedir?</a:t>
            </a:r>
            <a:endParaRPr lang="en-US" sz="1900" dirty="0"/>
          </a:p>
        </p:txBody>
      </p:sp>
      <p:sp>
        <p:nvSpPr>
          <p:cNvPr id="25" name="Text 23"/>
          <p:cNvSpPr/>
          <p:nvPr/>
        </p:nvSpPr>
        <p:spPr>
          <a:xfrm>
            <a:off x="1143000" y="2331720"/>
            <a:ext cx="4436918" cy="192024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>
            <a:normAutofit/>
          </a:bodyPr>
          <a:lstStyle/>
          <a:p>
            <a:r>
              <a:rPr lang="en-US" sz="1500" dirty="0">
                <a:solidFill>
                  <a:srgbClr val="263238"/>
                </a:solidFill>
              </a:rPr>
              <a:t>Dünyayı yorumlama biçimimizdir.</a:t>
            </a:r>
            <a:endParaRPr lang="en-US" sz="1500" dirty="0"/>
          </a:p>
          <a:p>
            <a:r>
              <a:rPr lang="en-US" sz="1500" dirty="0">
                <a:solidFill>
                  <a:srgbClr val="263238"/>
                </a:solidFill>
              </a:rPr>
              <a:t>İnançlar, alışkanlıklar, kültürel kabuller ve duygularla şekillenir.</a:t>
            </a:r>
            <a:endParaRPr lang="en-US" sz="1500" dirty="0"/>
          </a:p>
          <a:p>
            <a:r>
              <a:rPr lang="en-US" sz="1500" dirty="0">
                <a:solidFill>
                  <a:srgbClr val="263238"/>
                </a:solidFill>
              </a:rPr>
              <a:t>Ne gördüğümüzü, neyi doğru saydığımızı ve nasıl tepki verdiğimizi etkiler.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6583680" y="1691640"/>
            <a:ext cx="4297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F665B"/>
                </a:solidFill>
              </a:rPr>
              <a:t>Dönüşüm ne zaman başlar?</a:t>
            </a:r>
            <a:endParaRPr lang="en-US" sz="1900" dirty="0"/>
          </a:p>
        </p:txBody>
      </p:sp>
      <p:sp>
        <p:nvSpPr>
          <p:cNvPr id="27" name="Text 25"/>
          <p:cNvSpPr/>
          <p:nvPr/>
        </p:nvSpPr>
        <p:spPr>
          <a:xfrm>
            <a:off x="6629399" y="2331720"/>
            <a:ext cx="4374573" cy="192024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>
            <a:normAutofit/>
          </a:bodyPr>
          <a:lstStyle/>
          <a:p>
            <a:r>
              <a:rPr lang="en-US" sz="1500" dirty="0">
                <a:solidFill>
                  <a:srgbClr val="263238"/>
                </a:solidFill>
              </a:rPr>
              <a:t>Eski bakış açımız yeni deneyimi açıklayamadığında</a:t>
            </a:r>
            <a:endParaRPr lang="en-US" sz="1500" dirty="0"/>
          </a:p>
          <a:p>
            <a:r>
              <a:rPr lang="en-US" sz="1500" dirty="0">
                <a:solidFill>
                  <a:srgbClr val="263238"/>
                </a:solidFill>
              </a:rPr>
              <a:t>“Ben bunu neden böyle varsayıyorum?” diye sorduğumuzda</a:t>
            </a:r>
            <a:endParaRPr lang="en-US" sz="1500" dirty="0"/>
          </a:p>
          <a:p>
            <a:r>
              <a:rPr lang="en-US" sz="1500" dirty="0">
                <a:solidFill>
                  <a:srgbClr val="263238"/>
                </a:solidFill>
              </a:rPr>
              <a:t>Başkalarıyla güvenli ve akılcı bir diyalog kurduğumuzda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5989320" y="1874520"/>
            <a:ext cx="0" cy="3337560"/>
          </a:xfrm>
          <a:prstGeom prst="line">
            <a:avLst/>
          </a:prstGeom>
          <a:noFill/>
          <a:ln w="19050">
            <a:solidFill>
              <a:srgbClr val="7EB6A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77240" y="5760966"/>
            <a:ext cx="10607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 smtClean="0">
                <a:solidFill>
                  <a:srgbClr val="22324A"/>
                </a:solidFill>
              </a:rPr>
              <a:t>“</a:t>
            </a:r>
            <a:r>
              <a:rPr lang="en-US" sz="1450" b="1" dirty="0">
                <a:solidFill>
                  <a:srgbClr val="22324A"/>
                </a:solidFill>
              </a:rPr>
              <a:t>Yetişkinler teknoloji öğrenemez” varsayımı, başarılı bir öğrenme deneyimiyle sorgulanabilir ve değişebilir.</a:t>
            </a:r>
            <a:endParaRPr lang="en-US" sz="1450" dirty="0"/>
          </a:p>
        </p:txBody>
      </p:sp>
      <p:sp>
        <p:nvSpPr>
          <p:cNvPr id="30" name="Text 28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08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32" name="Group 31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33" name="Picture 32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Dönüşümsel Öğrenmenin 3 Ana Bileşeni</a:t>
            </a:r>
            <a:endParaRPr lang="en-US" sz="250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822960" y="1508760"/>
            <a:ext cx="3337560" cy="4160520"/>
          </a:xfrm>
          <a:prstGeom prst="roundRect">
            <a:avLst>
              <a:gd name="adj" fmla="val 3288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12848" y="1828800"/>
            <a:ext cx="530352" cy="530352"/>
          </a:xfrm>
          <a:prstGeom prst="ellipse">
            <a:avLst/>
          </a:prstGeom>
          <a:solidFill>
            <a:srgbClr val="E9F2F6"/>
          </a:solidFill>
          <a:ln w="12700">
            <a:solidFill>
              <a:srgbClr val="E9F2F6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249424" y="1881170"/>
            <a:ext cx="457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 smtClean="0">
                <a:latin typeface="MS UI Gothic" panose="020B0600070205080204" pitchFamily="34" charset="-128"/>
                <a:ea typeface="MS UI Gothic" panose="020B0600070205080204" pitchFamily="34" charset="-128"/>
              </a:rPr>
              <a:t>❁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078992" y="265176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22324A"/>
                </a:solidFill>
              </a:rPr>
              <a:t>Eleştirel yansıtma</a:t>
            </a:r>
            <a:endParaRPr lang="en-US" sz="1900" dirty="0"/>
          </a:p>
        </p:txBody>
      </p:sp>
      <p:sp>
        <p:nvSpPr>
          <p:cNvPr id="26" name="Text 24"/>
          <p:cNvSpPr/>
          <p:nvPr/>
        </p:nvSpPr>
        <p:spPr>
          <a:xfrm>
            <a:off x="1234440" y="3246120"/>
            <a:ext cx="2542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263238"/>
                </a:solidFill>
              </a:rPr>
              <a:t>Kişinin kendi varsayımlarını, inançlarını ve tepkilerini sorgulaması.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1325880" y="4343400"/>
            <a:ext cx="2331720" cy="530352"/>
          </a:xfrm>
          <a:prstGeom prst="roundRect">
            <a:avLst>
              <a:gd name="adj" fmla="val 13793"/>
            </a:avLst>
          </a:prstGeom>
          <a:solidFill>
            <a:srgbClr val="FFFFFF">
              <a:alpha val="85000"/>
            </a:srgbClr>
          </a:solidFill>
          <a:ln w="12700">
            <a:solidFill>
              <a:srgbClr val="22324A">
                <a:alpha val="15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417320" y="4507992"/>
            <a:ext cx="2148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F665B"/>
                </a:solidFill>
              </a:rPr>
              <a:t>“Neden böyle düşünüyorum?”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617720" y="1508760"/>
            <a:ext cx="3337560" cy="4160520"/>
          </a:xfrm>
          <a:prstGeom prst="roundRect">
            <a:avLst>
              <a:gd name="adj" fmla="val 3288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007608" y="1828800"/>
            <a:ext cx="530352" cy="530352"/>
          </a:xfrm>
          <a:prstGeom prst="ellipse">
            <a:avLst/>
          </a:prstGeom>
          <a:solidFill>
            <a:srgbClr val="DCE9DE"/>
          </a:solidFill>
          <a:ln w="12700">
            <a:solidFill>
              <a:srgbClr val="DCE9DE">
                <a:alpha val="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044184" y="1901952"/>
            <a:ext cx="457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F665B"/>
                </a:solidFill>
              </a:rPr>
              <a:t>💬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4873752" y="265176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22324A"/>
                </a:solidFill>
              </a:rPr>
              <a:t>Akılcı diyalog</a:t>
            </a:r>
            <a:endParaRPr lang="en-US" sz="1900" dirty="0"/>
          </a:p>
        </p:txBody>
      </p:sp>
      <p:sp>
        <p:nvSpPr>
          <p:cNvPr id="33" name="Text 31"/>
          <p:cNvSpPr/>
          <p:nvPr/>
        </p:nvSpPr>
        <p:spPr>
          <a:xfrm>
            <a:off x="5029200" y="3246120"/>
            <a:ext cx="2542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263238"/>
                </a:solidFill>
              </a:rPr>
              <a:t>Farklı görüşlerle saygılı tartışma; hatalı kabulleri test etme.</a:t>
            </a:r>
            <a:endParaRPr lang="en-US" sz="1400" dirty="0"/>
          </a:p>
        </p:txBody>
      </p:sp>
      <p:sp>
        <p:nvSpPr>
          <p:cNvPr id="34" name="Shape 32"/>
          <p:cNvSpPr/>
          <p:nvPr/>
        </p:nvSpPr>
        <p:spPr>
          <a:xfrm>
            <a:off x="5120640" y="4343400"/>
            <a:ext cx="2331720" cy="530352"/>
          </a:xfrm>
          <a:prstGeom prst="roundRect">
            <a:avLst>
              <a:gd name="adj" fmla="val 13793"/>
            </a:avLst>
          </a:prstGeom>
          <a:solidFill>
            <a:srgbClr val="FFFFFF">
              <a:alpha val="85000"/>
            </a:srgbClr>
          </a:solidFill>
          <a:ln w="12700">
            <a:solidFill>
              <a:srgbClr val="22324A">
                <a:alpha val="15000"/>
              </a:srgbClr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212080" y="4507992"/>
            <a:ext cx="2148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F665B"/>
                </a:solidFill>
              </a:rPr>
              <a:t>“Başka nasıl açıklanabilir?”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8412480" y="1508760"/>
            <a:ext cx="3337560" cy="4160520"/>
          </a:xfrm>
          <a:prstGeom prst="roundRect">
            <a:avLst>
              <a:gd name="adj" fmla="val 3288"/>
            </a:avLst>
          </a:prstGeom>
          <a:solidFill>
            <a:srgbClr val="E9F2F6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9802368" y="1828800"/>
            <a:ext cx="530352" cy="530352"/>
          </a:xfrm>
          <a:prstGeom prst="ellipse">
            <a:avLst/>
          </a:prstGeom>
          <a:solidFill>
            <a:srgbClr val="F6D7C3"/>
          </a:solidFill>
          <a:ln w="12700">
            <a:solidFill>
              <a:srgbClr val="F6D7C3">
                <a:alpha val="0"/>
              </a:srgbClr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9838944" y="1901952"/>
            <a:ext cx="457200" cy="3815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 smtClean="0">
                <a:latin typeface="MS UI Gothic" panose="020B0600070205080204" pitchFamily="34" charset="-128"/>
                <a:ea typeface="MS UI Gothic" panose="020B0600070205080204" pitchFamily="34" charset="-128"/>
              </a:rPr>
              <a:t>✩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8668512" y="2651760"/>
            <a:ext cx="2834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900" b="1" dirty="0">
                <a:solidFill>
                  <a:srgbClr val="22324A"/>
                </a:solidFill>
              </a:rPr>
              <a:t>Deneyimin merkeziliği</a:t>
            </a:r>
            <a:endParaRPr lang="en-US" sz="1900" dirty="0"/>
          </a:p>
        </p:txBody>
      </p:sp>
      <p:sp>
        <p:nvSpPr>
          <p:cNvPr id="40" name="Text 38"/>
          <p:cNvSpPr/>
          <p:nvPr/>
        </p:nvSpPr>
        <p:spPr>
          <a:xfrm>
            <a:off x="8823960" y="3246120"/>
            <a:ext cx="25420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00" dirty="0">
                <a:solidFill>
                  <a:srgbClr val="263238"/>
                </a:solidFill>
              </a:rPr>
              <a:t>Yaşam öyküsü, iş, aile, toplum ve duygu dünyasının öğrenmeye katılması.</a:t>
            </a:r>
            <a:endParaRPr lang="en-US" sz="1400" dirty="0"/>
          </a:p>
        </p:txBody>
      </p:sp>
      <p:sp>
        <p:nvSpPr>
          <p:cNvPr id="41" name="Shape 39"/>
          <p:cNvSpPr/>
          <p:nvPr/>
        </p:nvSpPr>
        <p:spPr>
          <a:xfrm>
            <a:off x="8915400" y="4343400"/>
            <a:ext cx="2331720" cy="530352"/>
          </a:xfrm>
          <a:prstGeom prst="roundRect">
            <a:avLst>
              <a:gd name="adj" fmla="val 13793"/>
            </a:avLst>
          </a:prstGeom>
          <a:solidFill>
            <a:srgbClr val="FFFFFF">
              <a:alpha val="85000"/>
            </a:srgbClr>
          </a:solidFill>
          <a:ln w="12700">
            <a:solidFill>
              <a:srgbClr val="22324A">
                <a:alpha val="15000"/>
              </a:srgbClr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9006840" y="4440050"/>
            <a:ext cx="2148840" cy="383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2F665B"/>
                </a:solidFill>
              </a:rPr>
              <a:t>“Bu benim hayatımla nasıl ilişkili?”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09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45" name="Group 44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46" name="Picture 45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Dönüşüm Süreci: İlk Kırılma</a:t>
            </a:r>
            <a:endParaRPr lang="en-US" sz="2500" dirty="0"/>
          </a:p>
        </p:txBody>
      </p:sp>
      <p:sp>
        <p:nvSpPr>
          <p:cNvPr id="20" name="Text 18"/>
          <p:cNvSpPr/>
          <p:nvPr/>
        </p:nvSpPr>
        <p:spPr>
          <a:xfrm>
            <a:off x="612648" y="8229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1050" dirty="0" smtClean="0">
                <a:solidFill>
                  <a:srgbClr val="667085"/>
                </a:solidFill>
              </a:rPr>
              <a:t>Aşamalar: Ö</a:t>
            </a:r>
            <a:r>
              <a:rPr lang="en-US" sz="1050" dirty="0" err="1" smtClean="0">
                <a:solidFill>
                  <a:srgbClr val="667085"/>
                </a:solidFill>
              </a:rPr>
              <a:t>nce</a:t>
            </a:r>
            <a:r>
              <a:rPr lang="en-US" sz="1050" dirty="0" smtClean="0">
                <a:solidFill>
                  <a:srgbClr val="667085"/>
                </a:solidFill>
              </a:rPr>
              <a:t> </a:t>
            </a:r>
            <a:r>
              <a:rPr lang="en-US" sz="1050" dirty="0" err="1">
                <a:solidFill>
                  <a:srgbClr val="667085"/>
                </a:solidFill>
              </a:rPr>
              <a:t>bir</a:t>
            </a:r>
            <a:r>
              <a:rPr lang="en-US" sz="1050" dirty="0">
                <a:solidFill>
                  <a:srgbClr val="667085"/>
                </a:solidFill>
              </a:rPr>
              <a:t> </a:t>
            </a:r>
            <a:r>
              <a:rPr lang="tr-TR" sz="1050" dirty="0" smtClean="0">
                <a:solidFill>
                  <a:srgbClr val="667085"/>
                </a:solidFill>
              </a:rPr>
              <a:t>şüphe</a:t>
            </a:r>
            <a:r>
              <a:rPr lang="en-US" sz="1050" dirty="0" smtClean="0">
                <a:solidFill>
                  <a:srgbClr val="667085"/>
                </a:solidFill>
              </a:rPr>
              <a:t>, </a:t>
            </a:r>
            <a:r>
              <a:rPr lang="en-US" sz="1050" dirty="0">
                <a:solidFill>
                  <a:srgbClr val="667085"/>
                </a:solidFill>
              </a:rPr>
              <a:t>sonra sorgulama gelir.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1005840" y="1828800"/>
            <a:ext cx="3154680" cy="2697480"/>
          </a:xfrm>
          <a:prstGeom prst="roundRect">
            <a:avLst>
              <a:gd name="adj" fmla="val 4068"/>
            </a:avLst>
          </a:prstGeom>
          <a:solidFill>
            <a:srgbClr val="F6D7C3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1261872" y="2057400"/>
            <a:ext cx="594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C94C4C"/>
                </a:solidFill>
              </a:rPr>
              <a:t>01</a:t>
            </a:r>
            <a:endParaRPr lang="en-US" sz="1900" dirty="0"/>
          </a:p>
        </p:txBody>
      </p:sp>
      <p:sp>
        <p:nvSpPr>
          <p:cNvPr id="24" name="Text 22"/>
          <p:cNvSpPr/>
          <p:nvPr/>
        </p:nvSpPr>
        <p:spPr>
          <a:xfrm>
            <a:off x="1261872" y="265176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22324A"/>
                </a:solidFill>
              </a:rPr>
              <a:t>Yön bozucu ikilem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298448" y="3310128"/>
            <a:ext cx="2606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263238"/>
                </a:solidFill>
              </a:rPr>
              <a:t>Yeni bilgi/deneyim eski anlamla uyuşmaz.</a:t>
            </a:r>
            <a:endParaRPr lang="en-US" sz="1350" dirty="0"/>
          </a:p>
        </p:txBody>
      </p:sp>
      <p:sp>
        <p:nvSpPr>
          <p:cNvPr id="26" name="Shape 24"/>
          <p:cNvSpPr/>
          <p:nvPr/>
        </p:nvSpPr>
        <p:spPr>
          <a:xfrm>
            <a:off x="4224528" y="2834640"/>
            <a:ext cx="594360" cy="502920"/>
          </a:xfrm>
          <a:prstGeom prst="chevron">
            <a:avLst/>
          </a:prstGeom>
          <a:solidFill>
            <a:srgbClr val="7EB6A8">
              <a:alpha val="85000"/>
            </a:srgbClr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709160" y="1828800"/>
            <a:ext cx="3154680" cy="269748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965192" y="2057400"/>
            <a:ext cx="594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C94C4C"/>
                </a:solidFill>
              </a:rPr>
              <a:t>02</a:t>
            </a:r>
            <a:endParaRPr lang="en-US" sz="1900" dirty="0"/>
          </a:p>
        </p:txBody>
      </p:sp>
      <p:sp>
        <p:nvSpPr>
          <p:cNvPr id="29" name="Text 27"/>
          <p:cNvSpPr/>
          <p:nvPr/>
        </p:nvSpPr>
        <p:spPr>
          <a:xfrm>
            <a:off x="4965192" y="265176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22324A"/>
                </a:solidFill>
              </a:rPr>
              <a:t>Öz değerlendirme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5001768" y="3310128"/>
            <a:ext cx="2606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263238"/>
                </a:solidFill>
              </a:rPr>
              <a:t>Kişi kendi inanç ve varsayımlarına bakar.</a:t>
            </a:r>
            <a:endParaRPr lang="en-US" sz="1350" dirty="0"/>
          </a:p>
        </p:txBody>
      </p:sp>
      <p:sp>
        <p:nvSpPr>
          <p:cNvPr id="31" name="Shape 29"/>
          <p:cNvSpPr/>
          <p:nvPr/>
        </p:nvSpPr>
        <p:spPr>
          <a:xfrm>
            <a:off x="7927848" y="2834640"/>
            <a:ext cx="594360" cy="502920"/>
          </a:xfrm>
          <a:prstGeom prst="chevron">
            <a:avLst/>
          </a:prstGeom>
          <a:solidFill>
            <a:srgbClr val="7EB6A8">
              <a:alpha val="85000"/>
            </a:srgbClr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8412480" y="1828800"/>
            <a:ext cx="3154680" cy="2697480"/>
          </a:xfrm>
          <a:prstGeom prst="roundRect">
            <a:avLst>
              <a:gd name="adj" fmla="val 4068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8668512" y="2057400"/>
            <a:ext cx="594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C94C4C"/>
                </a:solidFill>
              </a:rPr>
              <a:t>03</a:t>
            </a:r>
            <a:endParaRPr lang="en-US" sz="1900" dirty="0"/>
          </a:p>
        </p:txBody>
      </p:sp>
      <p:sp>
        <p:nvSpPr>
          <p:cNvPr id="34" name="Text 32"/>
          <p:cNvSpPr/>
          <p:nvPr/>
        </p:nvSpPr>
        <p:spPr>
          <a:xfrm>
            <a:off x="8668512" y="265176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22324A"/>
                </a:solidFill>
              </a:rPr>
              <a:t>Varsayımları test etme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8705088" y="3310128"/>
            <a:ext cx="2606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263238"/>
                </a:solidFill>
              </a:rPr>
              <a:t>Eski açıklamalar eleştirel biçimde gözden geçirilir.</a:t>
            </a:r>
            <a:endParaRPr lang="en-US" sz="1350" dirty="0"/>
          </a:p>
        </p:txBody>
      </p:sp>
      <p:sp>
        <p:nvSpPr>
          <p:cNvPr id="36" name="Text 34"/>
          <p:cNvSpPr/>
          <p:nvPr/>
        </p:nvSpPr>
        <p:spPr>
          <a:xfrm>
            <a:off x="1143000" y="5166360"/>
            <a:ext cx="9875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22324A"/>
                </a:solidFill>
              </a:rPr>
              <a:t>Örnek: “Bu yöntemi benim kursiyerlerim yapamaz” düşüncesi, küçük bir başarılı denemeyle sarsılabilir.</a:t>
            </a:r>
            <a:endParaRPr lang="en-US" sz="1450" dirty="0"/>
          </a:p>
        </p:txBody>
      </p:sp>
      <p:sp>
        <p:nvSpPr>
          <p:cNvPr id="37" name="Text 35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10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39" name="Group 38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40" name="Picture 39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Dönüşüm Süreci: Yeni Olasılıkları Görmek</a:t>
            </a:r>
            <a:endParaRPr lang="en-US" sz="2500" dirty="0"/>
          </a:p>
        </p:txBody>
      </p:sp>
      <p:sp>
        <p:nvSpPr>
          <p:cNvPr id="20" name="Text 18"/>
          <p:cNvSpPr/>
          <p:nvPr/>
        </p:nvSpPr>
        <p:spPr>
          <a:xfrm>
            <a:off x="612648" y="8229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7085"/>
                </a:solidFill>
              </a:rPr>
              <a:t>Sorgulama yalnız yapılmak zorunda değildir; paylaşım ve rol keşfi önemlidir.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1005840" y="1828800"/>
            <a:ext cx="3154680" cy="2697480"/>
          </a:xfrm>
          <a:prstGeom prst="roundRect">
            <a:avLst>
              <a:gd name="adj" fmla="val 4068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1261872" y="2057400"/>
            <a:ext cx="594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F665B"/>
                </a:solidFill>
              </a:rPr>
              <a:t>04</a:t>
            </a:r>
            <a:endParaRPr lang="en-US" sz="1900" dirty="0"/>
          </a:p>
        </p:txBody>
      </p:sp>
      <p:sp>
        <p:nvSpPr>
          <p:cNvPr id="24" name="Text 22"/>
          <p:cNvSpPr/>
          <p:nvPr/>
        </p:nvSpPr>
        <p:spPr>
          <a:xfrm>
            <a:off x="1261872" y="265176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85000" lnSpcReduction="1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22324A"/>
                </a:solidFill>
              </a:rPr>
              <a:t>Paylaşılan deneyimi fark etme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298448" y="3310128"/>
            <a:ext cx="2606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263238"/>
                </a:solidFill>
              </a:rPr>
              <a:t>Kişi yalnız olmadığını görür; başkaları da benzer dönüşüm yaşamıştır.</a:t>
            </a:r>
            <a:endParaRPr lang="en-US" sz="1350" dirty="0"/>
          </a:p>
        </p:txBody>
      </p:sp>
      <p:sp>
        <p:nvSpPr>
          <p:cNvPr id="26" name="Shape 24"/>
          <p:cNvSpPr/>
          <p:nvPr/>
        </p:nvSpPr>
        <p:spPr>
          <a:xfrm>
            <a:off x="4224528" y="2834640"/>
            <a:ext cx="594360" cy="502920"/>
          </a:xfrm>
          <a:prstGeom prst="chevron">
            <a:avLst/>
          </a:prstGeom>
          <a:solidFill>
            <a:srgbClr val="7EB6A8">
              <a:alpha val="85000"/>
            </a:srgbClr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709160" y="1828800"/>
            <a:ext cx="3154680" cy="269748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965192" y="2057400"/>
            <a:ext cx="594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F665B"/>
                </a:solidFill>
              </a:rPr>
              <a:t>05</a:t>
            </a:r>
            <a:endParaRPr lang="en-US" sz="1900" dirty="0"/>
          </a:p>
        </p:txBody>
      </p:sp>
      <p:sp>
        <p:nvSpPr>
          <p:cNvPr id="29" name="Text 27"/>
          <p:cNvSpPr/>
          <p:nvPr/>
        </p:nvSpPr>
        <p:spPr>
          <a:xfrm>
            <a:off x="4965192" y="265176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85000" lnSpcReduction="1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22324A"/>
                </a:solidFill>
              </a:rPr>
              <a:t>Yeni rol ve eylemleri keşfetme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5001768" y="3310128"/>
            <a:ext cx="2606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263238"/>
                </a:solidFill>
              </a:rPr>
              <a:t>Yeni bakış açısına uygun davranış seçenekleri aranır.</a:t>
            </a:r>
            <a:endParaRPr lang="en-US" sz="1350" dirty="0"/>
          </a:p>
        </p:txBody>
      </p:sp>
      <p:sp>
        <p:nvSpPr>
          <p:cNvPr id="31" name="Shape 29"/>
          <p:cNvSpPr/>
          <p:nvPr/>
        </p:nvSpPr>
        <p:spPr>
          <a:xfrm>
            <a:off x="7927848" y="2834640"/>
            <a:ext cx="594360" cy="502920"/>
          </a:xfrm>
          <a:prstGeom prst="chevron">
            <a:avLst/>
          </a:prstGeom>
          <a:solidFill>
            <a:srgbClr val="7EB6A8">
              <a:alpha val="85000"/>
            </a:srgbClr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8412480" y="1828800"/>
            <a:ext cx="3154680" cy="2697480"/>
          </a:xfrm>
          <a:prstGeom prst="roundRect">
            <a:avLst>
              <a:gd name="adj" fmla="val 4068"/>
            </a:avLst>
          </a:prstGeom>
          <a:solidFill>
            <a:srgbClr val="E9F2F6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8668512" y="2057400"/>
            <a:ext cx="594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F665B"/>
                </a:solidFill>
              </a:rPr>
              <a:t>06</a:t>
            </a:r>
            <a:endParaRPr lang="en-US" sz="1900" dirty="0"/>
          </a:p>
        </p:txBody>
      </p:sp>
      <p:sp>
        <p:nvSpPr>
          <p:cNvPr id="34" name="Text 32"/>
          <p:cNvSpPr/>
          <p:nvPr/>
        </p:nvSpPr>
        <p:spPr>
          <a:xfrm>
            <a:off x="8668512" y="2651760"/>
            <a:ext cx="2697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22324A"/>
                </a:solidFill>
              </a:rPr>
              <a:t>Eylem planı geliştirme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8705088" y="3310128"/>
            <a:ext cx="2606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50" dirty="0">
                <a:solidFill>
                  <a:srgbClr val="263238"/>
                </a:solidFill>
              </a:rPr>
              <a:t>Kişi yeni anlayışla karar vermeye hazırlanır.</a:t>
            </a:r>
            <a:endParaRPr lang="en-US" sz="1350" dirty="0"/>
          </a:p>
        </p:txBody>
      </p:sp>
      <p:sp>
        <p:nvSpPr>
          <p:cNvPr id="36" name="Text 34"/>
          <p:cNvSpPr/>
          <p:nvPr/>
        </p:nvSpPr>
        <p:spPr>
          <a:xfrm>
            <a:off x="1143000" y="5166360"/>
            <a:ext cx="9875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22324A"/>
                </a:solidFill>
              </a:rPr>
              <a:t>Eğitmen rolü: güvenli paylaşım ortamı kurmak, seçenek üretmeyi kolaylaştırmak ve küçük uygulanabilir adımlar oluşturmaktır.</a:t>
            </a:r>
            <a:endParaRPr lang="en-US" sz="1450" dirty="0"/>
          </a:p>
        </p:txBody>
      </p:sp>
      <p:sp>
        <p:nvSpPr>
          <p:cNvPr id="37" name="Text 35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11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39" name="Group 38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40" name="Picture 39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Dönüşüm Süreci: Denemek ve Yaşama Katmak</a:t>
            </a:r>
            <a:endParaRPr lang="en-US" sz="2500" dirty="0"/>
          </a:p>
        </p:txBody>
      </p:sp>
      <p:sp>
        <p:nvSpPr>
          <p:cNvPr id="20" name="Text 18"/>
          <p:cNvSpPr/>
          <p:nvPr/>
        </p:nvSpPr>
        <p:spPr>
          <a:xfrm>
            <a:off x="612648" y="8229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7085"/>
                </a:solidFill>
              </a:rPr>
              <a:t>Dönüşüm, yeni anlamın gerçek yaşamda denenmesiyle güçlenir.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685800" y="1691640"/>
            <a:ext cx="2514600" cy="2834640"/>
          </a:xfrm>
          <a:prstGeom prst="roundRect">
            <a:avLst>
              <a:gd name="adj" fmla="val 4364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896112" y="1920240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F665B"/>
                </a:solidFill>
              </a:rPr>
              <a:t>07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896112" y="242316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580" b="1" dirty="0">
                <a:solidFill>
                  <a:srgbClr val="22324A"/>
                </a:solidFill>
              </a:rPr>
              <a:t>Bilgi ve beceri edinme</a:t>
            </a:r>
            <a:endParaRPr lang="en-US" sz="1580" dirty="0"/>
          </a:p>
        </p:txBody>
      </p:sp>
      <p:sp>
        <p:nvSpPr>
          <p:cNvPr id="25" name="Text 23"/>
          <p:cNvSpPr/>
          <p:nvPr/>
        </p:nvSpPr>
        <p:spPr>
          <a:xfrm>
            <a:off x="914400" y="3154680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60" dirty="0">
                <a:solidFill>
                  <a:srgbClr val="263238"/>
                </a:solidFill>
              </a:rPr>
              <a:t>Planı uygulamak için gereken yeni bilgi ve beceriler kazanılır.</a:t>
            </a:r>
            <a:endParaRPr lang="en-US" sz="1160" dirty="0"/>
          </a:p>
        </p:txBody>
      </p:sp>
      <p:sp>
        <p:nvSpPr>
          <p:cNvPr id="26" name="Shape 24"/>
          <p:cNvSpPr/>
          <p:nvPr/>
        </p:nvSpPr>
        <p:spPr>
          <a:xfrm>
            <a:off x="3538728" y="1691640"/>
            <a:ext cx="2514600" cy="2834640"/>
          </a:xfrm>
          <a:prstGeom prst="roundRect">
            <a:avLst>
              <a:gd name="adj" fmla="val 4364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749040" y="1920240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F665B"/>
                </a:solidFill>
              </a:rPr>
              <a:t>08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749040" y="242316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80" b="1" dirty="0">
                <a:solidFill>
                  <a:srgbClr val="22324A"/>
                </a:solidFill>
              </a:rPr>
              <a:t>Planı deneme</a:t>
            </a:r>
            <a:endParaRPr lang="en-US" sz="1580" dirty="0"/>
          </a:p>
        </p:txBody>
      </p:sp>
      <p:sp>
        <p:nvSpPr>
          <p:cNvPr id="29" name="Text 27"/>
          <p:cNvSpPr/>
          <p:nvPr/>
        </p:nvSpPr>
        <p:spPr>
          <a:xfrm>
            <a:off x="3767328" y="3154680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60" dirty="0">
                <a:solidFill>
                  <a:srgbClr val="263238"/>
                </a:solidFill>
              </a:rPr>
              <a:t>Yeni davranış küçük ölçekte denenir; sonuç gözlenir.</a:t>
            </a:r>
            <a:endParaRPr lang="en-US" sz="1160" dirty="0"/>
          </a:p>
        </p:txBody>
      </p:sp>
      <p:sp>
        <p:nvSpPr>
          <p:cNvPr id="30" name="Shape 28"/>
          <p:cNvSpPr/>
          <p:nvPr/>
        </p:nvSpPr>
        <p:spPr>
          <a:xfrm>
            <a:off x="6391656" y="1691640"/>
            <a:ext cx="2514600" cy="2834640"/>
          </a:xfrm>
          <a:prstGeom prst="roundRect">
            <a:avLst>
              <a:gd name="adj" fmla="val 4364"/>
            </a:avLst>
          </a:prstGeom>
          <a:solidFill>
            <a:srgbClr val="E9F2F6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601968" y="1920240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F665B"/>
                </a:solidFill>
              </a:rPr>
              <a:t>09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601968" y="242316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580" b="1" dirty="0">
                <a:solidFill>
                  <a:srgbClr val="22324A"/>
                </a:solidFill>
              </a:rPr>
              <a:t>Yetkinlik ve özgüven geliştirme</a:t>
            </a:r>
            <a:endParaRPr lang="en-US" sz="1580" dirty="0"/>
          </a:p>
        </p:txBody>
      </p:sp>
      <p:sp>
        <p:nvSpPr>
          <p:cNvPr id="33" name="Text 31"/>
          <p:cNvSpPr/>
          <p:nvPr/>
        </p:nvSpPr>
        <p:spPr>
          <a:xfrm>
            <a:off x="6620256" y="3154680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60" dirty="0">
                <a:solidFill>
                  <a:srgbClr val="263238"/>
                </a:solidFill>
              </a:rPr>
              <a:t>Yeni rolde deneyim arttıkça güven güçlenir.</a:t>
            </a:r>
            <a:endParaRPr lang="en-US" sz="1160" dirty="0"/>
          </a:p>
        </p:txBody>
      </p:sp>
      <p:sp>
        <p:nvSpPr>
          <p:cNvPr id="34" name="Shape 32"/>
          <p:cNvSpPr/>
          <p:nvPr/>
        </p:nvSpPr>
        <p:spPr>
          <a:xfrm>
            <a:off x="9244584" y="1691640"/>
            <a:ext cx="2514600" cy="2834640"/>
          </a:xfrm>
          <a:prstGeom prst="roundRect">
            <a:avLst>
              <a:gd name="adj" fmla="val 4364"/>
            </a:avLst>
          </a:prstGeom>
          <a:solidFill>
            <a:srgbClr val="F6D7C3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9454896" y="1920240"/>
            <a:ext cx="502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94C4C"/>
                </a:solidFill>
              </a:rPr>
              <a:t>10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9454896" y="242316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580" b="1" dirty="0">
                <a:solidFill>
                  <a:srgbClr val="22324A"/>
                </a:solidFill>
              </a:rPr>
              <a:t>Yaşama yeniden katma</a:t>
            </a:r>
            <a:endParaRPr lang="en-US" sz="1580" dirty="0"/>
          </a:p>
        </p:txBody>
      </p:sp>
      <p:sp>
        <p:nvSpPr>
          <p:cNvPr id="37" name="Text 35"/>
          <p:cNvSpPr/>
          <p:nvPr/>
        </p:nvSpPr>
        <p:spPr>
          <a:xfrm>
            <a:off x="9473184" y="3154680"/>
            <a:ext cx="2011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60" dirty="0">
                <a:solidFill>
                  <a:srgbClr val="263238"/>
                </a:solidFill>
              </a:rPr>
              <a:t>Yeni bakış açısı günlük yaşama yerleşir.</a:t>
            </a:r>
            <a:endParaRPr lang="en-US" sz="1160" dirty="0"/>
          </a:p>
        </p:txBody>
      </p:sp>
      <p:sp>
        <p:nvSpPr>
          <p:cNvPr id="38" name="Shape 36"/>
          <p:cNvSpPr/>
          <p:nvPr/>
        </p:nvSpPr>
        <p:spPr>
          <a:xfrm>
            <a:off x="1280160" y="5120640"/>
            <a:ext cx="9509760" cy="0"/>
          </a:xfrm>
          <a:prstGeom prst="line">
            <a:avLst/>
          </a:prstGeom>
          <a:noFill/>
          <a:ln w="25400">
            <a:solidFill>
              <a:srgbClr val="7EB6A8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005840" y="5440680"/>
            <a:ext cx="10149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50" b="1" dirty="0" err="1" smtClean="0">
                <a:solidFill>
                  <a:srgbClr val="22324A"/>
                </a:solidFill>
              </a:rPr>
              <a:t>Yetişkin</a:t>
            </a:r>
            <a:r>
              <a:rPr lang="en-US" sz="1450" b="1" dirty="0" smtClean="0">
                <a:solidFill>
                  <a:srgbClr val="22324A"/>
                </a:solidFill>
              </a:rPr>
              <a:t> </a:t>
            </a:r>
            <a:r>
              <a:rPr lang="en-US" sz="1450" b="1" dirty="0">
                <a:solidFill>
                  <a:srgbClr val="22324A"/>
                </a:solidFill>
              </a:rPr>
              <a:t>“değiştim” demekle kalmaz; yeni anlamı davranışa, role ve ilişkilere taşır.</a:t>
            </a:r>
            <a:endParaRPr lang="en-US" sz="1450" dirty="0"/>
          </a:p>
        </p:txBody>
      </p:sp>
      <p:sp>
        <p:nvSpPr>
          <p:cNvPr id="40" name="Text 38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12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42" name="Group 41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43" name="Picture 42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 Dönüşür?</a:t>
            </a:r>
            <a:endParaRPr lang="en-US" sz="2500" dirty="0"/>
          </a:p>
        </p:txBody>
      </p:sp>
      <p:sp>
        <p:nvSpPr>
          <p:cNvPr id="20" name="Text 18"/>
          <p:cNvSpPr/>
          <p:nvPr/>
        </p:nvSpPr>
        <p:spPr>
          <a:xfrm>
            <a:off x="612648" y="8229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7085"/>
                </a:solidFill>
              </a:rPr>
              <a:t>Dönüşüm yalnızca bilgi artışı değildir; bakış, rol ve eylem değişimidir.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822960" y="1463040"/>
            <a:ext cx="10561320" cy="438912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1143000" y="1874520"/>
            <a:ext cx="1691640" cy="2103120"/>
          </a:xfrm>
          <a:prstGeom prst="roundRect">
            <a:avLst>
              <a:gd name="adj" fmla="val 6486"/>
            </a:avLst>
          </a:prstGeom>
          <a:solidFill>
            <a:srgbClr val="E8F3EF">
              <a:alpha val="95000"/>
            </a:srgbClr>
          </a:solidFill>
          <a:ln w="12700">
            <a:solidFill>
              <a:srgbClr val="7EB6A8">
                <a:alpha val="7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234440" y="214884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22324A"/>
                </a:solidFill>
              </a:rPr>
              <a:t>Bilgi</a:t>
            </a:r>
            <a:endParaRPr lang="en-US" sz="1700" dirty="0"/>
          </a:p>
        </p:txBody>
      </p:sp>
      <p:sp>
        <p:nvSpPr>
          <p:cNvPr id="25" name="Text 23"/>
          <p:cNvSpPr/>
          <p:nvPr/>
        </p:nvSpPr>
        <p:spPr>
          <a:xfrm>
            <a:off x="1298448" y="2834640"/>
            <a:ext cx="1371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263238"/>
                </a:solidFill>
              </a:rPr>
              <a:t>Yeni kavram ve beceriler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2880360" y="2606040"/>
            <a:ext cx="292608" cy="502920"/>
          </a:xfrm>
          <a:prstGeom prst="chevron">
            <a:avLst/>
          </a:prstGeom>
          <a:solidFill>
            <a:srgbClr val="667085">
              <a:alpha val="25000"/>
            </a:srgbClr>
          </a:solidFill>
          <a:ln w="12700">
            <a:solidFill>
              <a:srgbClr val="667085">
                <a:alpha val="10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200400" y="1874520"/>
            <a:ext cx="1691640" cy="2103120"/>
          </a:xfrm>
          <a:prstGeom prst="roundRect">
            <a:avLst>
              <a:gd name="adj" fmla="val 6486"/>
            </a:avLst>
          </a:prstGeom>
          <a:solidFill>
            <a:srgbClr val="E9F2F6">
              <a:alpha val="95000"/>
            </a:srgbClr>
          </a:solidFill>
          <a:ln w="12700">
            <a:solidFill>
              <a:srgbClr val="5B88A5">
                <a:alpha val="70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91840" y="214884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22324A"/>
                </a:solidFill>
              </a:rPr>
              <a:t>Bakış açısı</a:t>
            </a:r>
            <a:endParaRPr lang="en-US" sz="1700" dirty="0"/>
          </a:p>
        </p:txBody>
      </p:sp>
      <p:sp>
        <p:nvSpPr>
          <p:cNvPr id="29" name="Text 27"/>
          <p:cNvSpPr/>
          <p:nvPr/>
        </p:nvSpPr>
        <p:spPr>
          <a:xfrm>
            <a:off x="3355848" y="2834640"/>
            <a:ext cx="1371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263238"/>
                </a:solidFill>
              </a:rPr>
              <a:t>Eski varsayımların sorgulanması</a:t>
            </a:r>
            <a:endParaRPr lang="en-US" sz="1150" dirty="0"/>
          </a:p>
        </p:txBody>
      </p:sp>
      <p:sp>
        <p:nvSpPr>
          <p:cNvPr id="30" name="Shape 28"/>
          <p:cNvSpPr/>
          <p:nvPr/>
        </p:nvSpPr>
        <p:spPr>
          <a:xfrm>
            <a:off x="4937760" y="2606040"/>
            <a:ext cx="292608" cy="502920"/>
          </a:xfrm>
          <a:prstGeom prst="chevron">
            <a:avLst/>
          </a:prstGeom>
          <a:solidFill>
            <a:srgbClr val="667085">
              <a:alpha val="25000"/>
            </a:srgbClr>
          </a:solidFill>
          <a:ln w="12700">
            <a:solidFill>
              <a:srgbClr val="667085">
                <a:alpha val="1000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257800" y="1874520"/>
            <a:ext cx="1691640" cy="2103120"/>
          </a:xfrm>
          <a:prstGeom prst="roundRect">
            <a:avLst>
              <a:gd name="adj" fmla="val 6486"/>
            </a:avLst>
          </a:prstGeom>
          <a:solidFill>
            <a:srgbClr val="F6D7C3">
              <a:alpha val="95000"/>
            </a:srgbClr>
          </a:solidFill>
          <a:ln w="12700">
            <a:solidFill>
              <a:srgbClr val="C94C4C">
                <a:alpha val="7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349240" y="214884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22324A"/>
                </a:solidFill>
              </a:rPr>
              <a:t>Duygu</a:t>
            </a:r>
            <a:endParaRPr lang="en-US" sz="1700" dirty="0"/>
          </a:p>
        </p:txBody>
      </p:sp>
      <p:sp>
        <p:nvSpPr>
          <p:cNvPr id="33" name="Text 31"/>
          <p:cNvSpPr/>
          <p:nvPr/>
        </p:nvSpPr>
        <p:spPr>
          <a:xfrm>
            <a:off x="5413248" y="2834640"/>
            <a:ext cx="1371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263238"/>
                </a:solidFill>
              </a:rPr>
              <a:t>Korku, direnç veya özgüvenin değişmesi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6995160" y="2606040"/>
            <a:ext cx="292608" cy="502920"/>
          </a:xfrm>
          <a:prstGeom prst="chevron">
            <a:avLst/>
          </a:prstGeom>
          <a:solidFill>
            <a:srgbClr val="667085">
              <a:alpha val="25000"/>
            </a:srgbClr>
          </a:solidFill>
          <a:ln w="12700">
            <a:solidFill>
              <a:srgbClr val="667085">
                <a:alpha val="1000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7315200" y="1874520"/>
            <a:ext cx="1691640" cy="2103120"/>
          </a:xfrm>
          <a:prstGeom prst="roundRect">
            <a:avLst>
              <a:gd name="adj" fmla="val 6486"/>
            </a:avLst>
          </a:prstGeom>
          <a:solidFill>
            <a:srgbClr val="DCE9DE">
              <a:alpha val="95000"/>
            </a:srgbClr>
          </a:solidFill>
          <a:ln w="12700">
            <a:solidFill>
              <a:srgbClr val="2F665B">
                <a:alpha val="70000"/>
              </a:srgbClr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406640" y="214884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22324A"/>
                </a:solidFill>
              </a:rPr>
              <a:t>Rol</a:t>
            </a:r>
            <a:endParaRPr lang="en-US" sz="1700" dirty="0"/>
          </a:p>
        </p:txBody>
      </p:sp>
      <p:sp>
        <p:nvSpPr>
          <p:cNvPr id="37" name="Text 35"/>
          <p:cNvSpPr/>
          <p:nvPr/>
        </p:nvSpPr>
        <p:spPr>
          <a:xfrm>
            <a:off x="7470648" y="2834640"/>
            <a:ext cx="1371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263238"/>
                </a:solidFill>
              </a:rPr>
              <a:t>Kişinin kendini daha etkin görmesi</a:t>
            </a:r>
            <a:endParaRPr lang="en-US" sz="1150" dirty="0"/>
          </a:p>
        </p:txBody>
      </p:sp>
      <p:sp>
        <p:nvSpPr>
          <p:cNvPr id="38" name="Shape 36"/>
          <p:cNvSpPr/>
          <p:nvPr/>
        </p:nvSpPr>
        <p:spPr>
          <a:xfrm>
            <a:off x="9052560" y="2606040"/>
            <a:ext cx="292608" cy="502920"/>
          </a:xfrm>
          <a:prstGeom prst="chevron">
            <a:avLst/>
          </a:prstGeom>
          <a:solidFill>
            <a:srgbClr val="667085">
              <a:alpha val="25000"/>
            </a:srgbClr>
          </a:solidFill>
          <a:ln w="12700">
            <a:solidFill>
              <a:srgbClr val="667085">
                <a:alpha val="10000"/>
              </a:srgbClr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9372600" y="1874520"/>
            <a:ext cx="1691640" cy="2103120"/>
          </a:xfrm>
          <a:prstGeom prst="roundRect">
            <a:avLst>
              <a:gd name="adj" fmla="val 6486"/>
            </a:avLst>
          </a:prstGeom>
          <a:solidFill>
            <a:srgbClr val="E7E2F3">
              <a:alpha val="95000"/>
            </a:srgbClr>
          </a:solidFill>
          <a:ln w="12700">
            <a:solidFill>
              <a:srgbClr val="F3D58A">
                <a:alpha val="70000"/>
              </a:srgbClr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9464040" y="2148840"/>
            <a:ext cx="1508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22324A"/>
                </a:solidFill>
              </a:rPr>
              <a:t>Eylem</a:t>
            </a:r>
            <a:endParaRPr lang="en-US" sz="1700" dirty="0"/>
          </a:p>
        </p:txBody>
      </p:sp>
      <p:sp>
        <p:nvSpPr>
          <p:cNvPr id="41" name="Text 39"/>
          <p:cNvSpPr/>
          <p:nvPr/>
        </p:nvSpPr>
        <p:spPr>
          <a:xfrm>
            <a:off x="9528048" y="2834640"/>
            <a:ext cx="1371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150" dirty="0">
                <a:solidFill>
                  <a:srgbClr val="263238"/>
                </a:solidFill>
              </a:rPr>
              <a:t>Yeni davranışın denenmesi</a:t>
            </a:r>
            <a:endParaRPr lang="en-US" sz="1150" dirty="0"/>
          </a:p>
        </p:txBody>
      </p:sp>
      <p:sp>
        <p:nvSpPr>
          <p:cNvPr id="42" name="Text 40"/>
          <p:cNvSpPr/>
          <p:nvPr/>
        </p:nvSpPr>
        <p:spPr>
          <a:xfrm>
            <a:off x="1463040" y="4617720"/>
            <a:ext cx="9235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450" b="1" dirty="0">
                <a:solidFill>
                  <a:srgbClr val="2F665B"/>
                </a:solidFill>
              </a:rPr>
              <a:t>Sosyal katılım bağlantısı: Kişi kendini daha yetkin ve değerli gördükçe toplumsal yaşama, öğrenmeye ve iş/kurum ortamına daha aktif katılabilir.</a:t>
            </a:r>
            <a:endParaRPr lang="en-US" sz="1450" dirty="0"/>
          </a:p>
        </p:txBody>
      </p:sp>
      <p:sp>
        <p:nvSpPr>
          <p:cNvPr id="43" name="Text 41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13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45" name="Group 44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46" name="Picture 45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Eğitmenin Rolü: Bilgi Veren Değil, Dönüşümü Kolaylaştıran</a:t>
            </a:r>
            <a:endParaRPr lang="en-US" sz="2500" dirty="0"/>
          </a:p>
        </p:txBody>
      </p:sp>
      <p:sp>
        <p:nvSpPr>
          <p:cNvPr id="20" name="Text 18"/>
          <p:cNvSpPr/>
          <p:nvPr/>
        </p:nvSpPr>
        <p:spPr>
          <a:xfrm>
            <a:off x="612648" y="8229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7085"/>
                </a:solidFill>
              </a:rPr>
              <a:t>Dönüşümsel öğrenmede eğitmen güvenli ortam, soru ve diyalog tasarlar.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777240" y="1325880"/>
            <a:ext cx="5074920" cy="96012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960120" y="1554480"/>
            <a:ext cx="530352" cy="530352"/>
          </a:xfrm>
          <a:prstGeom prst="ellipse">
            <a:avLst/>
          </a:prstGeom>
          <a:solidFill>
            <a:srgbClr val="DCE9DE"/>
          </a:solidFill>
          <a:ln w="12700">
            <a:solidFill>
              <a:srgbClr val="DCE9DE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96696" y="16276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F665B"/>
                </a:solidFill>
              </a:rPr>
              <a:t>🛡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645920" y="153619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2324A"/>
                </a:solidFill>
              </a:rPr>
              <a:t>Güvenli alan kurar</a:t>
            </a:r>
            <a:endParaRPr lang="en-US" sz="1550" dirty="0"/>
          </a:p>
        </p:txBody>
      </p:sp>
      <p:sp>
        <p:nvSpPr>
          <p:cNvPr id="26" name="Text 24"/>
          <p:cNvSpPr/>
          <p:nvPr/>
        </p:nvSpPr>
        <p:spPr>
          <a:xfrm>
            <a:off x="1645920" y="1847088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263238"/>
                </a:solidFill>
              </a:rPr>
              <a:t>Yargılamadan dinleme, gizlilik ve saygı kuralları</a:t>
            </a:r>
            <a:endParaRPr lang="en-US" sz="1080" dirty="0"/>
          </a:p>
        </p:txBody>
      </p:sp>
      <p:sp>
        <p:nvSpPr>
          <p:cNvPr id="27" name="Shape 25"/>
          <p:cNvSpPr/>
          <p:nvPr/>
        </p:nvSpPr>
        <p:spPr>
          <a:xfrm>
            <a:off x="6309360" y="1325880"/>
            <a:ext cx="5074920" cy="960120"/>
          </a:xfrm>
          <a:prstGeom prst="roundRect">
            <a:avLst>
              <a:gd name="adj" fmla="val 11429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492240" y="1554480"/>
            <a:ext cx="530352" cy="530352"/>
          </a:xfrm>
          <a:prstGeom prst="ellipse">
            <a:avLst/>
          </a:prstGeom>
          <a:solidFill>
            <a:srgbClr val="E9F2F6"/>
          </a:solidFill>
          <a:ln w="12700">
            <a:solidFill>
              <a:srgbClr val="E9F2F6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528816" y="16276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F665B"/>
                </a:solidFill>
              </a:rPr>
              <a:t>👥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7178040" y="153619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2324A"/>
                </a:solidFill>
              </a:rPr>
              <a:t>Deneyimi görünür kılar</a:t>
            </a:r>
            <a:endParaRPr lang="en-US" sz="1550" dirty="0"/>
          </a:p>
        </p:txBody>
      </p:sp>
      <p:sp>
        <p:nvSpPr>
          <p:cNvPr id="31" name="Text 29"/>
          <p:cNvSpPr/>
          <p:nvPr/>
        </p:nvSpPr>
        <p:spPr>
          <a:xfrm>
            <a:off x="7178040" y="1847088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263238"/>
                </a:solidFill>
              </a:rPr>
              <a:t>Katılımcıların gerçek yaşam örneklerine yer açar</a:t>
            </a:r>
            <a:endParaRPr lang="en-US" sz="1080" dirty="0"/>
          </a:p>
        </p:txBody>
      </p:sp>
      <p:sp>
        <p:nvSpPr>
          <p:cNvPr id="32" name="Shape 30"/>
          <p:cNvSpPr/>
          <p:nvPr/>
        </p:nvSpPr>
        <p:spPr>
          <a:xfrm>
            <a:off x="777240" y="2743200"/>
            <a:ext cx="5074920" cy="96012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960120" y="2971800"/>
            <a:ext cx="530352" cy="530352"/>
          </a:xfrm>
          <a:prstGeom prst="ellipse">
            <a:avLst/>
          </a:prstGeom>
          <a:solidFill>
            <a:srgbClr val="F6D7C3"/>
          </a:solidFill>
          <a:ln w="12700">
            <a:solidFill>
              <a:srgbClr val="F6D7C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996696" y="304495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F665B"/>
                </a:solidFill>
              </a:rPr>
              <a:t>❔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1645920" y="295351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2324A"/>
                </a:solidFill>
              </a:rPr>
              <a:t>Soru sorar</a:t>
            </a:r>
            <a:endParaRPr lang="en-US" sz="1550" dirty="0"/>
          </a:p>
        </p:txBody>
      </p:sp>
      <p:sp>
        <p:nvSpPr>
          <p:cNvPr id="36" name="Text 34"/>
          <p:cNvSpPr/>
          <p:nvPr/>
        </p:nvSpPr>
        <p:spPr>
          <a:xfrm>
            <a:off x="1645920" y="3264408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263238"/>
                </a:solidFill>
              </a:rPr>
              <a:t>Ezberden çok gerekçe ve varsayım sorgulatır</a:t>
            </a:r>
            <a:endParaRPr lang="en-US" sz="1080" dirty="0"/>
          </a:p>
        </p:txBody>
      </p:sp>
      <p:sp>
        <p:nvSpPr>
          <p:cNvPr id="37" name="Shape 35"/>
          <p:cNvSpPr/>
          <p:nvPr/>
        </p:nvSpPr>
        <p:spPr>
          <a:xfrm>
            <a:off x="6309360" y="2743200"/>
            <a:ext cx="5074920" cy="960120"/>
          </a:xfrm>
          <a:prstGeom prst="roundRect">
            <a:avLst>
              <a:gd name="adj" fmla="val 11429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6492240" y="2971800"/>
            <a:ext cx="530352" cy="530352"/>
          </a:xfrm>
          <a:prstGeom prst="ellipse">
            <a:avLst/>
          </a:prstGeom>
          <a:solidFill>
            <a:srgbClr val="E7E2F3"/>
          </a:solidFill>
          <a:ln w="12700">
            <a:solidFill>
              <a:srgbClr val="E7E2F3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528816" y="304495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F665B"/>
                </a:solidFill>
              </a:rPr>
              <a:t>💬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7178040" y="295351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2324A"/>
                </a:solidFill>
              </a:rPr>
              <a:t>Diyalog yönetir</a:t>
            </a:r>
            <a:endParaRPr lang="en-US" sz="1550" dirty="0"/>
          </a:p>
        </p:txBody>
      </p:sp>
      <p:sp>
        <p:nvSpPr>
          <p:cNvPr id="41" name="Text 39"/>
          <p:cNvSpPr/>
          <p:nvPr/>
        </p:nvSpPr>
        <p:spPr>
          <a:xfrm>
            <a:off x="7178040" y="3264408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263238"/>
                </a:solidFill>
              </a:rPr>
              <a:t>Farklı görüşleri çatışmaya çevirmeden konuşturur</a:t>
            </a:r>
            <a:endParaRPr lang="en-US" sz="1080" dirty="0"/>
          </a:p>
        </p:txBody>
      </p:sp>
      <p:sp>
        <p:nvSpPr>
          <p:cNvPr id="42" name="Shape 40"/>
          <p:cNvSpPr/>
          <p:nvPr/>
        </p:nvSpPr>
        <p:spPr>
          <a:xfrm>
            <a:off x="3566160" y="4160520"/>
            <a:ext cx="5074920" cy="960120"/>
          </a:xfrm>
          <a:prstGeom prst="roundRect">
            <a:avLst>
              <a:gd name="adj" fmla="val 11429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3749040" y="4389120"/>
            <a:ext cx="530352" cy="530352"/>
          </a:xfrm>
          <a:prstGeom prst="ellipse">
            <a:avLst/>
          </a:prstGeom>
          <a:solidFill>
            <a:srgbClr val="E8F3EF"/>
          </a:solidFill>
          <a:ln w="12700">
            <a:solidFill>
              <a:srgbClr val="E8F3EF">
                <a:alpha val="0"/>
              </a:srgbClr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785616" y="446227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F665B"/>
                </a:solidFill>
              </a:rPr>
              <a:t>📝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4434840" y="4370832"/>
            <a:ext cx="21031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2324A"/>
                </a:solidFill>
              </a:rPr>
              <a:t>Küçük adım planlatır</a:t>
            </a:r>
            <a:endParaRPr lang="en-US" sz="1550" dirty="0"/>
          </a:p>
        </p:txBody>
      </p:sp>
      <p:sp>
        <p:nvSpPr>
          <p:cNvPr id="46" name="Text 44"/>
          <p:cNvSpPr/>
          <p:nvPr/>
        </p:nvSpPr>
        <p:spPr>
          <a:xfrm>
            <a:off x="4434840" y="4681728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80" dirty="0">
                <a:solidFill>
                  <a:srgbClr val="263238"/>
                </a:solidFill>
              </a:rPr>
              <a:t>Öğrenilenin hayata geçmesini kolaylaştırır</a:t>
            </a:r>
            <a:endParaRPr lang="en-US" sz="1080" dirty="0"/>
          </a:p>
        </p:txBody>
      </p:sp>
      <p:sp>
        <p:nvSpPr>
          <p:cNvPr id="47" name="Text 45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14</a:t>
            </a:r>
            <a:endParaRPr lang="en-US" sz="850" dirty="0"/>
          </a:p>
        </p:txBody>
      </p:sp>
      <p:sp>
        <p:nvSpPr>
          <p:cNvPr id="48" name="Text 46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49" name="Group 48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50" name="Picture 49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52" name="Picture 51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9F2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E9F2F6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E9F2F6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Uygulama Yöntemi 1: İkilem Temelli Vaka</a:t>
            </a:r>
            <a:endParaRPr lang="en-US" sz="2500" dirty="0"/>
          </a:p>
        </p:txBody>
      </p:sp>
      <p:sp>
        <p:nvSpPr>
          <p:cNvPr id="20" name="Text 18"/>
          <p:cNvSpPr/>
          <p:nvPr/>
        </p:nvSpPr>
        <p:spPr>
          <a:xfrm>
            <a:off x="612648" y="8229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7085"/>
                </a:solidFill>
              </a:rPr>
              <a:t>Dönüşüm çoğu zaman eski bakış açısını zorlayan bir durumla başlar.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777240" y="1325880"/>
            <a:ext cx="5212080" cy="4526280"/>
          </a:xfrm>
          <a:prstGeom prst="roundRect">
            <a:avLst>
              <a:gd name="adj" fmla="val 2424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263640" y="1325880"/>
            <a:ext cx="5166360" cy="4526280"/>
          </a:xfrm>
          <a:prstGeom prst="roundRect">
            <a:avLst>
              <a:gd name="adj" fmla="val 2424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1097280" y="1980858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2324A"/>
                </a:solidFill>
              </a:rPr>
              <a:t>Vaka tasarlama adımları</a:t>
            </a:r>
            <a:endParaRPr lang="en-US" sz="1900" dirty="0"/>
          </a:p>
        </p:txBody>
      </p:sp>
      <p:sp>
        <p:nvSpPr>
          <p:cNvPr id="25" name="Text 23"/>
          <p:cNvSpPr/>
          <p:nvPr/>
        </p:nvSpPr>
        <p:spPr>
          <a:xfrm>
            <a:off x="1143000" y="2331720"/>
            <a:ext cx="4343400" cy="1678305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>
            <a:normAutofit/>
          </a:bodyPr>
          <a:lstStyle/>
          <a:p>
            <a:r>
              <a:rPr lang="en-US" sz="1500" dirty="0">
                <a:solidFill>
                  <a:srgbClr val="263238"/>
                </a:solidFill>
              </a:rPr>
              <a:t>Katılımcının tanıyabileceği gerçekçi bir durum seçin.</a:t>
            </a:r>
            <a:endParaRPr lang="en-US" sz="1500" dirty="0"/>
          </a:p>
          <a:p>
            <a:r>
              <a:rPr lang="en-US" sz="1500" dirty="0">
                <a:solidFill>
                  <a:srgbClr val="263238"/>
                </a:solidFill>
              </a:rPr>
              <a:t>Tek doğru cevabı olmayan bir karar anı oluşturun.</a:t>
            </a:r>
            <a:endParaRPr lang="en-US" sz="1500" dirty="0"/>
          </a:p>
          <a:p>
            <a:r>
              <a:rPr lang="en-US" sz="1500" dirty="0">
                <a:solidFill>
                  <a:srgbClr val="263238"/>
                </a:solidFill>
              </a:rPr>
              <a:t>Duygu, değer ve sorumluluk boyutunu ekleyin.</a:t>
            </a:r>
            <a:endParaRPr lang="en-US" sz="1500" dirty="0"/>
          </a:p>
          <a:p>
            <a:r>
              <a:rPr lang="en-US" sz="1500" dirty="0">
                <a:solidFill>
                  <a:srgbClr val="263238"/>
                </a:solidFill>
              </a:rPr>
              <a:t>Sonunda küçük bir eylem seçeneği isteyin.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6583680" y="228600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F665B"/>
                </a:solidFill>
              </a:rPr>
              <a:t>Kısa örnek</a:t>
            </a:r>
            <a:endParaRPr lang="en-US" sz="1900" dirty="0"/>
          </a:p>
        </p:txBody>
      </p:sp>
      <p:sp>
        <p:nvSpPr>
          <p:cNvPr id="27" name="Text 25"/>
          <p:cNvSpPr/>
          <p:nvPr/>
        </p:nvSpPr>
        <p:spPr>
          <a:xfrm>
            <a:off x="6629400" y="2286000"/>
            <a:ext cx="4251960" cy="2693546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0" indent="0">
              <a:buNone/>
            </a:pPr>
            <a:r>
              <a:rPr lang="en-US" sz="1400" dirty="0" err="1">
                <a:solidFill>
                  <a:srgbClr val="263238"/>
                </a:solidFill>
              </a:rPr>
              <a:t>Bir</a:t>
            </a:r>
            <a:r>
              <a:rPr lang="en-US" sz="1400" dirty="0">
                <a:solidFill>
                  <a:srgbClr val="263238"/>
                </a:solidFill>
              </a:rPr>
              <a:t> </a:t>
            </a:r>
            <a:r>
              <a:rPr lang="tr-TR" sz="1400" dirty="0" smtClean="0">
                <a:solidFill>
                  <a:srgbClr val="263238"/>
                </a:solidFill>
              </a:rPr>
              <a:t>öğrenici</a:t>
            </a:r>
            <a:r>
              <a:rPr lang="en-US" sz="1400" dirty="0" smtClean="0">
                <a:solidFill>
                  <a:srgbClr val="263238"/>
                </a:solidFill>
              </a:rPr>
              <a:t> </a:t>
            </a:r>
            <a:r>
              <a:rPr lang="en-US" sz="1400" dirty="0">
                <a:solidFill>
                  <a:srgbClr val="263238"/>
                </a:solidFill>
              </a:rPr>
              <a:t>“Ben yaştan sonra dijital işlemleri öğrenemem” diyor. Ancak sağlık randevusu ve resmi işlemler için dijital beceriye ihtiyaç duyuyor.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263238"/>
                </a:solidFill>
              </a:rPr>
              <a:t>Soru: Eğitmen bu kişiyi utandırmadan, deneyimini küçümsemeden ve küçük başarılar yaşatarak nasıl destekleyebilir?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15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30" name="Group 29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31" name="Picture 30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Uygulama Yöntemi 2: Yansıtıcı Soru Seti</a:t>
            </a:r>
            <a:endParaRPr lang="en-US" sz="2500" dirty="0"/>
          </a:p>
        </p:txBody>
      </p:sp>
      <p:sp>
        <p:nvSpPr>
          <p:cNvPr id="20" name="Text 18"/>
          <p:cNvSpPr/>
          <p:nvPr/>
        </p:nvSpPr>
        <p:spPr>
          <a:xfrm>
            <a:off x="612648" y="8229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7085"/>
                </a:solidFill>
              </a:rPr>
              <a:t>Doğru soru, yetişkinin kendi varsayımını fark etmesine yardım eder.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868680" y="1417320"/>
            <a:ext cx="10469880" cy="4480560"/>
          </a:xfrm>
          <a:prstGeom prst="roundRect">
            <a:avLst>
              <a:gd name="adj" fmla="val 2449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1234440" y="1783080"/>
            <a:ext cx="1874520" cy="475488"/>
          </a:xfrm>
          <a:prstGeom prst="roundRect">
            <a:avLst>
              <a:gd name="adj" fmla="val 15385"/>
            </a:avLst>
          </a:prstGeom>
          <a:solidFill>
            <a:srgbClr val="E9F2F6"/>
          </a:solidFill>
          <a:ln w="12700">
            <a:solidFill>
              <a:srgbClr val="7EB6A8">
                <a:alpha val="25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371600" y="1938528"/>
            <a:ext cx="1600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2324A"/>
                </a:solidFill>
              </a:rPr>
              <a:t>Deneyim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3429000" y="1901952"/>
            <a:ext cx="704088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63238"/>
                </a:solidFill>
              </a:rPr>
              <a:t>Bu olayda tam olarak ne yaşandı?</a:t>
            </a:r>
            <a:endParaRPr lang="en-US" sz="1550" dirty="0"/>
          </a:p>
        </p:txBody>
      </p:sp>
      <p:sp>
        <p:nvSpPr>
          <p:cNvPr id="26" name="Shape 24"/>
          <p:cNvSpPr/>
          <p:nvPr/>
        </p:nvSpPr>
        <p:spPr>
          <a:xfrm>
            <a:off x="1234440" y="2532888"/>
            <a:ext cx="1874520" cy="475488"/>
          </a:xfrm>
          <a:prstGeom prst="roundRect">
            <a:avLst>
              <a:gd name="adj" fmla="val 15385"/>
            </a:avLst>
          </a:prstGeom>
          <a:solidFill>
            <a:srgbClr val="E8F3EF"/>
          </a:solidFill>
          <a:ln w="12700">
            <a:solidFill>
              <a:srgbClr val="7EB6A8">
                <a:alpha val="2500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371600" y="2688336"/>
            <a:ext cx="1600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2324A"/>
                </a:solidFill>
              </a:rPr>
              <a:t>Duygu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3429000" y="2651760"/>
            <a:ext cx="704088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63238"/>
                </a:solidFill>
              </a:rPr>
              <a:t>Bu durum sende hangi duyguyu oluşturdu?</a:t>
            </a:r>
            <a:endParaRPr lang="en-US" sz="1550" dirty="0"/>
          </a:p>
        </p:txBody>
      </p:sp>
      <p:sp>
        <p:nvSpPr>
          <p:cNvPr id="29" name="Shape 27"/>
          <p:cNvSpPr/>
          <p:nvPr/>
        </p:nvSpPr>
        <p:spPr>
          <a:xfrm>
            <a:off x="1234440" y="3282696"/>
            <a:ext cx="1874520" cy="475488"/>
          </a:xfrm>
          <a:prstGeom prst="roundRect">
            <a:avLst>
              <a:gd name="adj" fmla="val 15385"/>
            </a:avLst>
          </a:prstGeom>
          <a:solidFill>
            <a:srgbClr val="F6D7C3"/>
          </a:solidFill>
          <a:ln w="12700">
            <a:solidFill>
              <a:srgbClr val="7EB6A8">
                <a:alpha val="2500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371600" y="3438144"/>
            <a:ext cx="1600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2324A"/>
                </a:solidFill>
              </a:rPr>
              <a:t>Varsayım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3429000" y="3401568"/>
            <a:ext cx="704088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63238"/>
                </a:solidFill>
              </a:rPr>
              <a:t>Bu konuda doğru kabul ettiğin şey neydi?</a:t>
            </a:r>
            <a:endParaRPr lang="en-US" sz="1550" dirty="0"/>
          </a:p>
        </p:txBody>
      </p:sp>
      <p:sp>
        <p:nvSpPr>
          <p:cNvPr id="32" name="Shape 30"/>
          <p:cNvSpPr/>
          <p:nvPr/>
        </p:nvSpPr>
        <p:spPr>
          <a:xfrm>
            <a:off x="1234440" y="4032504"/>
            <a:ext cx="1874520" cy="475488"/>
          </a:xfrm>
          <a:prstGeom prst="roundRect">
            <a:avLst>
              <a:gd name="adj" fmla="val 15385"/>
            </a:avLst>
          </a:prstGeom>
          <a:solidFill>
            <a:srgbClr val="E7E2F3"/>
          </a:solidFill>
          <a:ln w="12700">
            <a:solidFill>
              <a:srgbClr val="7EB6A8">
                <a:alpha val="2500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371600" y="4187952"/>
            <a:ext cx="1600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2324A"/>
                </a:solidFill>
              </a:rPr>
              <a:t>Alternatif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3429000" y="4151376"/>
            <a:ext cx="704088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63238"/>
                </a:solidFill>
              </a:rPr>
              <a:t>Başka biri bunu nasıl yorumlayabilir?</a:t>
            </a:r>
            <a:endParaRPr lang="en-US" sz="1550" dirty="0"/>
          </a:p>
        </p:txBody>
      </p:sp>
      <p:sp>
        <p:nvSpPr>
          <p:cNvPr id="35" name="Shape 33"/>
          <p:cNvSpPr/>
          <p:nvPr/>
        </p:nvSpPr>
        <p:spPr>
          <a:xfrm>
            <a:off x="1234440" y="4782312"/>
            <a:ext cx="1874520" cy="475488"/>
          </a:xfrm>
          <a:prstGeom prst="roundRect">
            <a:avLst>
              <a:gd name="adj" fmla="val 15385"/>
            </a:avLst>
          </a:prstGeom>
          <a:solidFill>
            <a:srgbClr val="DCE9DE"/>
          </a:solidFill>
          <a:ln w="12700">
            <a:solidFill>
              <a:srgbClr val="7EB6A8">
                <a:alpha val="25000"/>
              </a:srgbClr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371600" y="4937760"/>
            <a:ext cx="1600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2324A"/>
                </a:solidFill>
              </a:rPr>
              <a:t>Eylem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3429000" y="4901184"/>
            <a:ext cx="704088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dirty="0">
                <a:solidFill>
                  <a:srgbClr val="263238"/>
                </a:solidFill>
              </a:rPr>
              <a:t>Bundan sonra küçük bir adım olarak ne deneyebilirsin?</a:t>
            </a:r>
            <a:endParaRPr lang="en-US" sz="1550" dirty="0"/>
          </a:p>
        </p:txBody>
      </p:sp>
      <p:sp>
        <p:nvSpPr>
          <p:cNvPr id="38" name="Text 36"/>
          <p:cNvSpPr/>
          <p:nvPr/>
        </p:nvSpPr>
        <p:spPr>
          <a:xfrm>
            <a:off x="1234440" y="5486400"/>
            <a:ext cx="10104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50" b="1" dirty="0" smtClean="0">
                <a:solidFill>
                  <a:srgbClr val="2F665B"/>
                </a:solidFill>
              </a:rPr>
              <a:t>Bu </a:t>
            </a:r>
            <a:r>
              <a:rPr lang="en-US" sz="1350" b="1" dirty="0">
                <a:solidFill>
                  <a:srgbClr val="2F665B"/>
                </a:solidFill>
              </a:rPr>
              <a:t>sorular ders sonunda, vaka çalışmasında, hizmet içi eğitimde veya bireysel öğrenme günlüğünde kullanılabilir.</a:t>
            </a:r>
            <a:endParaRPr lang="en-US" sz="1350" dirty="0"/>
          </a:p>
        </p:txBody>
      </p:sp>
      <p:sp>
        <p:nvSpPr>
          <p:cNvPr id="39" name="Text 37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16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41" name="Group 40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42" name="Picture 41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Mini Etkinlik 2: Kendi Ortamıma Nasıl Uyarlarım?</a:t>
            </a:r>
            <a:endParaRPr lang="en-US" sz="2500" dirty="0"/>
          </a:p>
        </p:txBody>
      </p:sp>
      <p:sp>
        <p:nvSpPr>
          <p:cNvPr id="20" name="Text 18"/>
          <p:cNvSpPr/>
          <p:nvPr/>
        </p:nvSpPr>
        <p:spPr>
          <a:xfrm>
            <a:off x="612648" y="8229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7085"/>
                </a:solidFill>
              </a:rPr>
              <a:t>Süre: 5 dakika grup/bireysel çalışma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731520" y="1280160"/>
            <a:ext cx="10972800" cy="4892040"/>
          </a:xfrm>
          <a:prstGeom prst="roundRect">
            <a:avLst>
              <a:gd name="adj" fmla="val 2243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1097280" y="16916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2324A"/>
                </a:solidFill>
              </a:rPr>
              <a:t>Bir eğitim konusu seçin: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3840480" y="1740998"/>
            <a:ext cx="7132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667085"/>
                </a:solidFill>
              </a:rPr>
              <a:t>dijital beceri • vatandaşlık • iletişim • mesleki beceri • sınıf yönetimi • sosyal uyum</a:t>
            </a:r>
            <a:endParaRPr lang="en-US" sz="1350" dirty="0"/>
          </a:p>
        </p:txBody>
      </p:sp>
      <p:sp>
        <p:nvSpPr>
          <p:cNvPr id="25" name="Shape 23"/>
          <p:cNvSpPr/>
          <p:nvPr/>
        </p:nvSpPr>
        <p:spPr>
          <a:xfrm>
            <a:off x="1143000" y="2331720"/>
            <a:ext cx="4526280" cy="960120"/>
          </a:xfrm>
          <a:prstGeom prst="roundRect">
            <a:avLst>
              <a:gd name="adj" fmla="val 11429"/>
            </a:avLst>
          </a:prstGeom>
          <a:solidFill>
            <a:srgbClr val="E9F2F6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1307592" y="2587752"/>
            <a:ext cx="411480" cy="411480"/>
          </a:xfrm>
          <a:prstGeom prst="ellipse">
            <a:avLst/>
          </a:prstGeom>
          <a:solidFill>
            <a:srgbClr val="2F665B"/>
          </a:solidFill>
          <a:ln w="12700">
            <a:solidFill>
              <a:srgbClr val="2F665B">
                <a:alpha val="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307592" y="2688336"/>
            <a:ext cx="411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1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1892808" y="2624328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b="1" dirty="0">
                <a:solidFill>
                  <a:srgbClr val="22324A"/>
                </a:solidFill>
              </a:rPr>
              <a:t>Katılımcıda hangi eski varsayım olabilir?</a:t>
            </a:r>
            <a:endParaRPr lang="en-US" sz="1380" dirty="0"/>
          </a:p>
        </p:txBody>
      </p:sp>
      <p:sp>
        <p:nvSpPr>
          <p:cNvPr id="29" name="Shape 27"/>
          <p:cNvSpPr/>
          <p:nvPr/>
        </p:nvSpPr>
        <p:spPr>
          <a:xfrm>
            <a:off x="6217920" y="2331720"/>
            <a:ext cx="4526280" cy="960120"/>
          </a:xfrm>
          <a:prstGeom prst="roundRect">
            <a:avLst>
              <a:gd name="adj" fmla="val 11429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382512" y="2587752"/>
            <a:ext cx="411480" cy="411480"/>
          </a:xfrm>
          <a:prstGeom prst="ellipse">
            <a:avLst/>
          </a:prstGeom>
          <a:solidFill>
            <a:srgbClr val="2F665B"/>
          </a:solidFill>
          <a:ln w="12700">
            <a:solidFill>
              <a:srgbClr val="2F665B">
                <a:alpha val="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382512" y="2688336"/>
            <a:ext cx="411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2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967728" y="2624328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n-US" sz="1380" b="1" dirty="0">
                <a:solidFill>
                  <a:srgbClr val="22324A"/>
                </a:solidFill>
              </a:rPr>
              <a:t>Bu varsayımı güvenli şekilde sarsacak küçük vaka ne olabilir?</a:t>
            </a:r>
            <a:endParaRPr lang="en-US" sz="1380" dirty="0"/>
          </a:p>
        </p:txBody>
      </p:sp>
      <p:sp>
        <p:nvSpPr>
          <p:cNvPr id="33" name="Shape 31"/>
          <p:cNvSpPr/>
          <p:nvPr/>
        </p:nvSpPr>
        <p:spPr>
          <a:xfrm>
            <a:off x="1143000" y="3703320"/>
            <a:ext cx="4526280" cy="960120"/>
          </a:xfrm>
          <a:prstGeom prst="roundRect">
            <a:avLst>
              <a:gd name="adj" fmla="val 11429"/>
            </a:avLst>
          </a:prstGeom>
          <a:solidFill>
            <a:srgbClr val="E9F2F6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1307592" y="3959352"/>
            <a:ext cx="411480" cy="411480"/>
          </a:xfrm>
          <a:prstGeom prst="ellipse">
            <a:avLst/>
          </a:prstGeom>
          <a:solidFill>
            <a:srgbClr val="2F665B"/>
          </a:solidFill>
          <a:ln w="12700">
            <a:solidFill>
              <a:srgbClr val="2F665B">
                <a:alpha val="0"/>
              </a:srgbClr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307592" y="4059936"/>
            <a:ext cx="411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3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1892808" y="3995928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80" b="1" dirty="0">
                <a:solidFill>
                  <a:srgbClr val="22324A"/>
                </a:solidFill>
              </a:rPr>
              <a:t>Hangi yansıtıcı soruyu sorarsınız?</a:t>
            </a:r>
            <a:endParaRPr lang="en-US" sz="1380" dirty="0"/>
          </a:p>
        </p:txBody>
      </p:sp>
      <p:sp>
        <p:nvSpPr>
          <p:cNvPr id="37" name="Shape 35"/>
          <p:cNvSpPr/>
          <p:nvPr/>
        </p:nvSpPr>
        <p:spPr>
          <a:xfrm>
            <a:off x="6217920" y="3703320"/>
            <a:ext cx="4526280" cy="960120"/>
          </a:xfrm>
          <a:prstGeom prst="roundRect">
            <a:avLst>
              <a:gd name="adj" fmla="val 11429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6382512" y="3959352"/>
            <a:ext cx="411480" cy="411480"/>
          </a:xfrm>
          <a:prstGeom prst="ellipse">
            <a:avLst/>
          </a:prstGeom>
          <a:solidFill>
            <a:srgbClr val="2F665B"/>
          </a:solidFill>
          <a:ln w="12700">
            <a:solidFill>
              <a:srgbClr val="2F665B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382512" y="4059936"/>
            <a:ext cx="41148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4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6967728" y="3995928"/>
            <a:ext cx="3429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n-US" sz="1380" b="1" dirty="0">
                <a:solidFill>
                  <a:srgbClr val="22324A"/>
                </a:solidFill>
              </a:rPr>
              <a:t>Eğitim sonunda hangi küçük eylem planını istersiniz?</a:t>
            </a:r>
            <a:endParaRPr lang="en-US" sz="1380" dirty="0"/>
          </a:p>
        </p:txBody>
      </p:sp>
      <p:sp>
        <p:nvSpPr>
          <p:cNvPr id="41" name="Text 39"/>
          <p:cNvSpPr/>
          <p:nvPr/>
        </p:nvSpPr>
        <p:spPr>
          <a:xfrm>
            <a:off x="1143000" y="5623560"/>
            <a:ext cx="9601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C94C4C"/>
                </a:solidFill>
              </a:rPr>
              <a:t>Paylaşım: Her gruptan tek cümlelik bir </a:t>
            </a:r>
            <a:r>
              <a:rPr lang="en-US" sz="1400" b="1" dirty="0" err="1">
                <a:solidFill>
                  <a:srgbClr val="C94C4C"/>
                </a:solidFill>
              </a:rPr>
              <a:t>uygulama</a:t>
            </a:r>
            <a:r>
              <a:rPr lang="en-US" sz="1400" b="1" dirty="0">
                <a:solidFill>
                  <a:srgbClr val="C94C4C"/>
                </a:solidFill>
              </a:rPr>
              <a:t> </a:t>
            </a:r>
            <a:r>
              <a:rPr lang="en-US" sz="1400" b="1" dirty="0" err="1" smtClean="0">
                <a:solidFill>
                  <a:srgbClr val="C94C4C"/>
                </a:solidFill>
              </a:rPr>
              <a:t>fikri</a:t>
            </a:r>
            <a:r>
              <a:rPr lang="tr-TR" sz="1400" b="1" dirty="0" smtClean="0">
                <a:solidFill>
                  <a:srgbClr val="C94C4C"/>
                </a:solidFill>
              </a:rPr>
              <a:t>!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17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44" name="Group 43"/>
          <p:cNvGrpSpPr/>
          <p:nvPr/>
        </p:nvGrpSpPr>
        <p:grpSpPr>
          <a:xfrm>
            <a:off x="8329820" y="6338376"/>
            <a:ext cx="3094413" cy="507210"/>
            <a:chOff x="5489017" y="5907855"/>
            <a:chExt cx="3322474" cy="564317"/>
          </a:xfrm>
        </p:grpSpPr>
        <p:pic>
          <p:nvPicPr>
            <p:cNvPr id="45" name="Picture 44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685800" y="1417319"/>
            <a:ext cx="10035540" cy="4499487"/>
          </a:xfrm>
          <a:prstGeom prst="roundRect">
            <a:avLst>
              <a:gd name="adj" fmla="val 3158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sp>
        <p:nvSpPr>
          <p:cNvPr id="39" name="Rectangle 38"/>
          <p:cNvSpPr/>
          <p:nvPr/>
        </p:nvSpPr>
        <p:spPr>
          <a:xfrm>
            <a:off x="833137" y="2716065"/>
            <a:ext cx="947736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Proje No: </a:t>
            </a:r>
            <a:r>
              <a:rPr lang="tr-TR" sz="2000" dirty="0" smtClean="0">
                <a:solidFill>
                  <a:schemeClr val="accent6">
                    <a:lumMod val="75000"/>
                  </a:schemeClr>
                </a:solidFill>
              </a:rPr>
              <a:t>2024-2-TR01-KA210-ADU-000295093</a:t>
            </a:r>
          </a:p>
          <a:p>
            <a:r>
              <a:rPr lang="tr-TR" sz="2000" dirty="0" smtClean="0"/>
              <a:t>Proje Türü: </a:t>
            </a:r>
            <a:r>
              <a:rPr lang="tr-TR" sz="2000" dirty="0" smtClean="0">
                <a:solidFill>
                  <a:schemeClr val="accent6">
                    <a:lumMod val="75000"/>
                  </a:schemeClr>
                </a:solidFill>
              </a:rPr>
              <a:t>Yetişkin Eğitimi İçin Küçük Ölçekli Ortaklıklar (KA210)</a:t>
            </a:r>
            <a:endParaRPr lang="tr-TR" sz="2000" dirty="0" smtClean="0"/>
          </a:p>
          <a:p>
            <a:r>
              <a:rPr lang="tr-TR" sz="2000" dirty="0" smtClean="0"/>
              <a:t>Proje Adı: </a:t>
            </a:r>
            <a:r>
              <a:rPr lang="tr-TR" sz="2000" dirty="0" err="1" smtClean="0">
                <a:solidFill>
                  <a:schemeClr val="accent6">
                    <a:lumMod val="75000"/>
                  </a:schemeClr>
                </a:solidFill>
              </a:rPr>
              <a:t>Dönüşümsel</a:t>
            </a:r>
            <a:r>
              <a:rPr lang="tr-TR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Öğrenme ile Sosyal </a:t>
            </a:r>
            <a:r>
              <a:rPr lang="tr-TR" sz="2000" dirty="0" smtClean="0">
                <a:solidFill>
                  <a:schemeClr val="accent6">
                    <a:lumMod val="75000"/>
                  </a:schemeClr>
                </a:solidFill>
              </a:rPr>
              <a:t>Katılım</a:t>
            </a:r>
          </a:p>
          <a:p>
            <a:r>
              <a:rPr lang="tr-TR" sz="2000" dirty="0" smtClean="0"/>
              <a:t>Koordinatör: </a:t>
            </a:r>
            <a:r>
              <a:rPr lang="tr-TR" sz="2000" dirty="0" smtClean="0">
                <a:solidFill>
                  <a:schemeClr val="accent6">
                    <a:lumMod val="75000"/>
                  </a:schemeClr>
                </a:solidFill>
              </a:rPr>
              <a:t>Düzköy Belediyesi</a:t>
            </a:r>
          </a:p>
          <a:p>
            <a:r>
              <a:rPr lang="tr-TR" sz="2000" dirty="0" smtClean="0"/>
              <a:t>Ortaklar: </a:t>
            </a:r>
            <a:r>
              <a:rPr lang="tr-TR" sz="2000" dirty="0" err="1" smtClean="0">
                <a:solidFill>
                  <a:schemeClr val="accent6">
                    <a:lumMod val="75000"/>
                  </a:schemeClr>
                </a:solidFill>
              </a:rPr>
              <a:t>Eduheart</a:t>
            </a:r>
            <a:r>
              <a:rPr lang="tr-TR" sz="2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Prague</a:t>
            </a: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2000" dirty="0" err="1">
                <a:solidFill>
                  <a:schemeClr val="accent6">
                    <a:lumMod val="75000"/>
                  </a:schemeClr>
                </a:solidFill>
              </a:rPr>
              <a:t>s.r.o</a:t>
            </a: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. </a:t>
            </a:r>
            <a:r>
              <a:rPr lang="tr-TR" sz="2000" dirty="0" smtClean="0">
                <a:solidFill>
                  <a:schemeClr val="accent6">
                    <a:lumMod val="75000"/>
                  </a:schemeClr>
                </a:solidFill>
              </a:rPr>
              <a:t>(Çekya), COJEP </a:t>
            </a:r>
            <a:r>
              <a:rPr lang="tr-TR" sz="2000" dirty="0">
                <a:solidFill>
                  <a:schemeClr val="accent6">
                    <a:lumMod val="75000"/>
                  </a:schemeClr>
                </a:solidFill>
              </a:rPr>
              <a:t>International </a:t>
            </a:r>
            <a:r>
              <a:rPr lang="tr-TR" sz="2000" dirty="0" smtClean="0">
                <a:solidFill>
                  <a:schemeClr val="accent6">
                    <a:lumMod val="75000"/>
                  </a:schemeClr>
                </a:solidFill>
              </a:rPr>
              <a:t>(Fransa)</a:t>
            </a:r>
            <a:endParaRPr lang="tr-T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Text 17"/>
          <p:cNvSpPr/>
          <p:nvPr/>
        </p:nvSpPr>
        <p:spPr>
          <a:xfrm>
            <a:off x="576072" y="352044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2500" b="1" dirty="0" smtClean="0">
                <a:solidFill>
                  <a:srgbClr val="22324A"/>
                </a:solidFill>
                <a:latin typeface="Bookman Old Style" panose="02050604050505020204" pitchFamily="18" charset="0"/>
                <a:ea typeface="Aptos Display" pitchFamily="34" charset="-122"/>
                <a:cs typeface="Aptos Display" pitchFamily="34" charset="-120"/>
              </a:rPr>
              <a:t>Proje Hakkında</a:t>
            </a:r>
            <a:endParaRPr lang="en-US" sz="2500" b="1" dirty="0">
              <a:latin typeface="Bookman Old Style" panose="02050604050505020204" pitchFamily="18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27" name="Picture 26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Kapanış: 5 Maddelik Uygulama Kontrol Listesi</a:t>
            </a:r>
            <a:endParaRPr lang="en-US" sz="2500" dirty="0"/>
          </a:p>
        </p:txBody>
      </p:sp>
      <p:sp>
        <p:nvSpPr>
          <p:cNvPr id="20" name="Text 18"/>
          <p:cNvSpPr/>
          <p:nvPr/>
        </p:nvSpPr>
        <p:spPr>
          <a:xfrm>
            <a:off x="612648" y="8229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7085"/>
                </a:solidFill>
              </a:rPr>
              <a:t>Dönüşümsel öğrenme, küçük ama bilinçli eğitim tasarımıyla desteklenebilir.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777240" y="1325880"/>
            <a:ext cx="5577840" cy="4343400"/>
          </a:xfrm>
          <a:prstGeom prst="roundRect">
            <a:avLst>
              <a:gd name="adj" fmla="val 2526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1143000" y="1737360"/>
            <a:ext cx="320040" cy="320040"/>
          </a:xfrm>
          <a:prstGeom prst="ellipse">
            <a:avLst/>
          </a:prstGeom>
          <a:solidFill>
            <a:srgbClr val="7EB6A8"/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143000" y="1792224"/>
            <a:ext cx="32004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600200" y="1719072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263238"/>
                </a:solidFill>
              </a:rPr>
              <a:t>Katılımcının deneyimini başlangıç noktası yap.</a:t>
            </a:r>
            <a:endParaRPr lang="en-US" sz="1420" dirty="0"/>
          </a:p>
        </p:txBody>
      </p:sp>
      <p:sp>
        <p:nvSpPr>
          <p:cNvPr id="26" name="Shape 24"/>
          <p:cNvSpPr/>
          <p:nvPr/>
        </p:nvSpPr>
        <p:spPr>
          <a:xfrm>
            <a:off x="1143000" y="2423160"/>
            <a:ext cx="320040" cy="320040"/>
          </a:xfrm>
          <a:prstGeom prst="ellipse">
            <a:avLst/>
          </a:prstGeom>
          <a:solidFill>
            <a:srgbClr val="7EB6A8"/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143000" y="2478024"/>
            <a:ext cx="32004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600200" y="2404872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263238"/>
                </a:solidFill>
              </a:rPr>
              <a:t>Konunun yaşam/iş bağını açık göster.</a:t>
            </a:r>
            <a:endParaRPr lang="en-US" sz="1420" dirty="0"/>
          </a:p>
        </p:txBody>
      </p:sp>
      <p:sp>
        <p:nvSpPr>
          <p:cNvPr id="29" name="Shape 27"/>
          <p:cNvSpPr/>
          <p:nvPr/>
        </p:nvSpPr>
        <p:spPr>
          <a:xfrm>
            <a:off x="1143000" y="3108960"/>
            <a:ext cx="320040" cy="320040"/>
          </a:xfrm>
          <a:prstGeom prst="ellipse">
            <a:avLst/>
          </a:prstGeom>
          <a:solidFill>
            <a:srgbClr val="7EB6A8"/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143000" y="3163824"/>
            <a:ext cx="32004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600200" y="3090672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263238"/>
                </a:solidFill>
              </a:rPr>
              <a:t>Varsayımları sorgulatacak güvenli bir soru sor.</a:t>
            </a:r>
            <a:endParaRPr lang="en-US" sz="1420" dirty="0"/>
          </a:p>
        </p:txBody>
      </p:sp>
      <p:sp>
        <p:nvSpPr>
          <p:cNvPr id="32" name="Shape 30"/>
          <p:cNvSpPr/>
          <p:nvPr/>
        </p:nvSpPr>
        <p:spPr>
          <a:xfrm>
            <a:off x="1143000" y="3794760"/>
            <a:ext cx="320040" cy="320040"/>
          </a:xfrm>
          <a:prstGeom prst="ellipse">
            <a:avLst/>
          </a:prstGeom>
          <a:solidFill>
            <a:srgbClr val="7EB6A8"/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143000" y="3849624"/>
            <a:ext cx="32004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1600200" y="3776472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263238"/>
                </a:solidFill>
              </a:rPr>
              <a:t>Diyalog ve farklı bakış açılarına alan aç.</a:t>
            </a:r>
            <a:endParaRPr lang="en-US" sz="1420" dirty="0"/>
          </a:p>
        </p:txBody>
      </p:sp>
      <p:sp>
        <p:nvSpPr>
          <p:cNvPr id="35" name="Shape 33"/>
          <p:cNvSpPr/>
          <p:nvPr/>
        </p:nvSpPr>
        <p:spPr>
          <a:xfrm>
            <a:off x="1143000" y="4480560"/>
            <a:ext cx="320040" cy="320040"/>
          </a:xfrm>
          <a:prstGeom prst="ellipse">
            <a:avLst/>
          </a:prstGeom>
          <a:solidFill>
            <a:srgbClr val="7EB6A8"/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143000" y="4535424"/>
            <a:ext cx="32004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</a:rPr>
              <a:t>✓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600200" y="4462272"/>
            <a:ext cx="4297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20" dirty="0">
                <a:solidFill>
                  <a:srgbClr val="263238"/>
                </a:solidFill>
              </a:rPr>
              <a:t>Küçük, uygulanabilir bir eylem planıyla bitir.</a:t>
            </a:r>
            <a:endParaRPr lang="en-US" sz="1420" dirty="0"/>
          </a:p>
        </p:txBody>
      </p:sp>
      <p:sp>
        <p:nvSpPr>
          <p:cNvPr id="38" name="Shape 36"/>
          <p:cNvSpPr/>
          <p:nvPr/>
        </p:nvSpPr>
        <p:spPr>
          <a:xfrm>
            <a:off x="6720840" y="1325880"/>
            <a:ext cx="4526280" cy="4343400"/>
          </a:xfrm>
          <a:prstGeom prst="roundRect">
            <a:avLst>
              <a:gd name="adj" fmla="val 2526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9" name="Text 37"/>
          <p:cNvSpPr/>
          <p:nvPr/>
        </p:nvSpPr>
        <p:spPr>
          <a:xfrm>
            <a:off x="7059168" y="169164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F665B"/>
                </a:solidFill>
              </a:rPr>
              <a:t>Kaynaklar</a:t>
            </a:r>
            <a:endParaRPr lang="en-US" sz="1900" dirty="0"/>
          </a:p>
        </p:txBody>
      </p:sp>
      <p:sp>
        <p:nvSpPr>
          <p:cNvPr id="40" name="Text 38"/>
          <p:cNvSpPr/>
          <p:nvPr/>
        </p:nvSpPr>
        <p:spPr>
          <a:xfrm>
            <a:off x="7086600" y="2240280"/>
            <a:ext cx="3703320" cy="21031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080" dirty="0">
                <a:solidFill>
                  <a:srgbClr val="263238"/>
                </a:solidFill>
              </a:rPr>
              <a:t>• </a:t>
            </a:r>
            <a:r>
              <a:rPr lang="en-US" sz="1080" dirty="0" smtClean="0">
                <a:solidFill>
                  <a:srgbClr val="263238"/>
                </a:solidFill>
              </a:rPr>
              <a:t>Jack </a:t>
            </a:r>
            <a:r>
              <a:rPr lang="en-US" sz="1080" dirty="0">
                <a:solidFill>
                  <a:srgbClr val="263238"/>
                </a:solidFill>
              </a:rPr>
              <a:t>Mezirow, “Transformative Learning: Theory to Practice / An Overview on Transformative Learning”.</a:t>
            </a:r>
            <a:endParaRPr lang="en-US" sz="1080" dirty="0"/>
          </a:p>
          <a:p>
            <a:pPr marL="0" indent="0">
              <a:buNone/>
            </a:pPr>
            <a:r>
              <a:rPr lang="en-US" sz="1080" dirty="0">
                <a:solidFill>
                  <a:srgbClr val="263238"/>
                </a:solidFill>
              </a:rPr>
              <a:t>• UNESCO Institute for Lifelong Learning, GRALE 5 ve yetişkin öğrenmesi/yurttaşlık eğitimi kaynakları.</a:t>
            </a:r>
            <a:endParaRPr lang="en-US" sz="1080" dirty="0"/>
          </a:p>
          <a:p>
            <a:pPr marL="0" indent="0">
              <a:buNone/>
            </a:pPr>
            <a:r>
              <a:rPr lang="en-US" sz="1080" dirty="0">
                <a:solidFill>
                  <a:srgbClr val="263238"/>
                </a:solidFill>
              </a:rPr>
              <a:t>• Knowles’ın yetişkin öğrenmesi / andragoji varsayımları.</a:t>
            </a:r>
            <a:endParaRPr lang="en-US" sz="1080" dirty="0"/>
          </a:p>
        </p:txBody>
      </p:sp>
      <p:sp>
        <p:nvSpPr>
          <p:cNvPr id="41" name="Shape 39"/>
          <p:cNvSpPr/>
          <p:nvPr/>
        </p:nvSpPr>
        <p:spPr>
          <a:xfrm>
            <a:off x="7086600" y="4800600"/>
            <a:ext cx="3611880" cy="411480"/>
          </a:xfrm>
          <a:prstGeom prst="roundRect">
            <a:avLst>
              <a:gd name="adj" fmla="val 17778"/>
            </a:avLst>
          </a:prstGeom>
          <a:solidFill>
            <a:srgbClr val="7EB6A8">
              <a:alpha val="90000"/>
            </a:srgbClr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086600" y="4928616"/>
            <a:ext cx="36118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2324A"/>
                </a:solidFill>
              </a:rPr>
              <a:t>Teşekkürler</a:t>
            </a:r>
            <a:endParaRPr lang="en-US" sz="1600" dirty="0"/>
          </a:p>
        </p:txBody>
      </p:sp>
      <p:sp>
        <p:nvSpPr>
          <p:cNvPr id="43" name="Text 41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18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45" name="Group 44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46" name="Picture 45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4811529" y="3810877"/>
            <a:ext cx="5713215" cy="1937432"/>
          </a:xfrm>
          <a:prstGeom prst="roundRect">
            <a:avLst>
              <a:gd name="adj" fmla="val 3158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sp>
        <p:nvSpPr>
          <p:cNvPr id="39" name="Rectangle 38"/>
          <p:cNvSpPr/>
          <p:nvPr/>
        </p:nvSpPr>
        <p:spPr>
          <a:xfrm>
            <a:off x="4958866" y="4149205"/>
            <a:ext cx="53286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 smtClean="0">
                <a:solidFill>
                  <a:schemeClr val="accent6">
                    <a:lumMod val="75000"/>
                  </a:schemeClr>
                </a:solidFill>
              </a:rPr>
              <a:t>Katılımcıların </a:t>
            </a:r>
            <a:r>
              <a:rPr lang="tr-TR" sz="2000" b="1" dirty="0" err="1" smtClean="0">
                <a:solidFill>
                  <a:schemeClr val="accent6">
                    <a:lumMod val="75000"/>
                  </a:schemeClr>
                </a:solidFill>
              </a:rPr>
              <a:t>dönüşümsel</a:t>
            </a:r>
            <a:r>
              <a:rPr lang="tr-TR" sz="2000" b="1" dirty="0" smtClean="0">
                <a:solidFill>
                  <a:schemeClr val="accent6">
                    <a:lumMod val="75000"/>
                  </a:schemeClr>
                </a:solidFill>
              </a:rPr>
              <a:t> öğrenmeyi sade biçimde anlaması ve kendi eğitim/öğrenme ortamlarına uygulayabileceği araçlar geliştirmesi.</a:t>
            </a:r>
            <a:endParaRPr lang="tr-TR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Text 17"/>
          <p:cNvSpPr/>
          <p:nvPr/>
        </p:nvSpPr>
        <p:spPr>
          <a:xfrm>
            <a:off x="576072" y="352044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2500" b="1" dirty="0" smtClean="0">
                <a:solidFill>
                  <a:srgbClr val="22324A"/>
                </a:solidFill>
                <a:latin typeface="Bookman Old Style" panose="02050604050505020204" pitchFamily="18" charset="0"/>
                <a:ea typeface="Aptos Display" pitchFamily="34" charset="-122"/>
                <a:cs typeface="Aptos Display" pitchFamily="34" charset="-120"/>
              </a:rPr>
              <a:t>Eğitimdeki Amacımız</a:t>
            </a:r>
            <a:endParaRPr lang="en-US" sz="2500" b="1" dirty="0">
              <a:latin typeface="Bookman Old Style" panose="02050604050505020204" pitchFamily="18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25" name="Picture 24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50917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2324A"/>
                </a:solidFill>
                <a:latin typeface="Bookman Old Style" panose="02050604050505020204" pitchFamily="18" charset="0"/>
                <a:ea typeface="Aptos Display" pitchFamily="34" charset="-122"/>
                <a:cs typeface="Aptos Display" pitchFamily="34" charset="-120"/>
              </a:rPr>
              <a:t>Bugün Ne Yapacağız?</a:t>
            </a:r>
            <a:endParaRPr lang="en-US" sz="2500" dirty="0">
              <a:latin typeface="Bookman Old Style" panose="02050604050505020204" pitchFamily="18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612648" y="8229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1050" dirty="0" smtClean="0">
                <a:solidFill>
                  <a:srgbClr val="667085"/>
                </a:solidFill>
              </a:rPr>
              <a:t>K</a:t>
            </a:r>
            <a:r>
              <a:rPr lang="en-US" sz="1050" dirty="0" err="1" smtClean="0">
                <a:solidFill>
                  <a:srgbClr val="667085"/>
                </a:solidFill>
              </a:rPr>
              <a:t>ısa</a:t>
            </a:r>
            <a:r>
              <a:rPr lang="en-US" sz="1050" dirty="0" smtClean="0">
                <a:solidFill>
                  <a:srgbClr val="667085"/>
                </a:solidFill>
              </a:rPr>
              <a:t> </a:t>
            </a:r>
            <a:r>
              <a:rPr lang="en-US" sz="1050" dirty="0">
                <a:solidFill>
                  <a:srgbClr val="667085"/>
                </a:solidFill>
              </a:rPr>
              <a:t>anlatım + iki mini etkinlik + uygulama önerileri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685800" y="1417320"/>
            <a:ext cx="3474720" cy="429768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370832" y="1417320"/>
            <a:ext cx="3474720" cy="429768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8046720" y="1417320"/>
            <a:ext cx="3474720" cy="429768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139696" y="1783080"/>
            <a:ext cx="530352" cy="530352"/>
          </a:xfrm>
          <a:prstGeom prst="ellipse">
            <a:avLst/>
          </a:prstGeom>
          <a:solidFill>
            <a:srgbClr val="5B88A5"/>
          </a:solidFill>
          <a:ln w="12700">
            <a:solidFill>
              <a:srgbClr val="5B88A5">
                <a:alpha val="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176272" y="18562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60120" y="251460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2324A"/>
                </a:solidFill>
              </a:rPr>
              <a:t>Anlayacağız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1051560" y="3154680"/>
            <a:ext cx="2834640" cy="150876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>
            <a:normAutofit/>
          </a:bodyPr>
          <a:lstStyle/>
          <a:p>
            <a:r>
              <a:rPr lang="en-US" sz="1300" dirty="0">
                <a:solidFill>
                  <a:srgbClr val="263238"/>
                </a:solidFill>
              </a:rPr>
              <a:t>Yetişkin öğrenmesinin temel özellikleri</a:t>
            </a:r>
            <a:endParaRPr lang="en-US" sz="1300" dirty="0"/>
          </a:p>
          <a:p>
            <a:r>
              <a:rPr lang="en-US" sz="1300" dirty="0">
                <a:solidFill>
                  <a:srgbClr val="263238"/>
                </a:solidFill>
              </a:rPr>
              <a:t>Dönüşümsel öğrenmenin ana fikri</a:t>
            </a:r>
            <a:endParaRPr lang="en-US" sz="1300" dirty="0"/>
          </a:p>
          <a:p>
            <a:r>
              <a:rPr lang="en-US" sz="1300" dirty="0">
                <a:solidFill>
                  <a:srgbClr val="263238"/>
                </a:solidFill>
              </a:rPr>
              <a:t>Mezirow’un temel kavramları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5824728" y="1783080"/>
            <a:ext cx="530352" cy="530352"/>
          </a:xfrm>
          <a:prstGeom prst="ellipse">
            <a:avLst/>
          </a:prstGeom>
          <a:solidFill>
            <a:srgbClr val="7EB6A8"/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861304" y="18562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4645152" y="251460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2324A"/>
                </a:solidFill>
              </a:rPr>
              <a:t>Sorgulayacağız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4526280" y="3154680"/>
            <a:ext cx="3246120" cy="150876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>
            <a:normAutofit/>
          </a:bodyPr>
          <a:lstStyle/>
          <a:p>
            <a:r>
              <a:rPr lang="en-US" sz="1300" dirty="0">
                <a:solidFill>
                  <a:srgbClr val="263238"/>
                </a:solidFill>
              </a:rPr>
              <a:t>“Ben bunu neden böyle düşünüyorum?”</a:t>
            </a:r>
            <a:endParaRPr lang="en-US" sz="1300" dirty="0"/>
          </a:p>
          <a:p>
            <a:r>
              <a:rPr lang="en-US" sz="1300" dirty="0">
                <a:solidFill>
                  <a:srgbClr val="263238"/>
                </a:solidFill>
              </a:rPr>
              <a:t>Deneyim, varsayım ve bakış açısı ilişkisi</a:t>
            </a:r>
            <a:endParaRPr lang="en-US" sz="1300" dirty="0"/>
          </a:p>
          <a:p>
            <a:r>
              <a:rPr lang="en-US" sz="1300" dirty="0">
                <a:solidFill>
                  <a:srgbClr val="263238"/>
                </a:solidFill>
              </a:rPr>
              <a:t>Diyalogla anlamı test etme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9500616" y="1783080"/>
            <a:ext cx="530352" cy="530352"/>
          </a:xfrm>
          <a:prstGeom prst="ellipse">
            <a:avLst/>
          </a:prstGeom>
          <a:solidFill>
            <a:srgbClr val="C94C4C"/>
          </a:solidFill>
          <a:ln w="12700">
            <a:solidFill>
              <a:srgbClr val="C94C4C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9537192" y="185623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8321040" y="2514600"/>
            <a:ext cx="2926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2324A"/>
                </a:solidFill>
              </a:rPr>
              <a:t>Uygulayacağız</a:t>
            </a:r>
            <a:endParaRPr lang="en-US" sz="2000" dirty="0"/>
          </a:p>
        </p:txBody>
      </p:sp>
      <p:sp>
        <p:nvSpPr>
          <p:cNvPr id="36" name="Text 34"/>
          <p:cNvSpPr/>
          <p:nvPr/>
        </p:nvSpPr>
        <p:spPr>
          <a:xfrm>
            <a:off x="8412480" y="3154680"/>
            <a:ext cx="2834640" cy="150876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>
            <a:normAutofit/>
          </a:bodyPr>
          <a:lstStyle/>
          <a:p>
            <a:r>
              <a:rPr lang="en-US" sz="1300" dirty="0">
                <a:solidFill>
                  <a:srgbClr val="263238"/>
                </a:solidFill>
              </a:rPr>
              <a:t>Kısa vaka çalışması</a:t>
            </a:r>
            <a:endParaRPr lang="en-US" sz="1300" dirty="0"/>
          </a:p>
          <a:p>
            <a:r>
              <a:rPr lang="en-US" sz="1300" dirty="0">
                <a:solidFill>
                  <a:srgbClr val="263238"/>
                </a:solidFill>
              </a:rPr>
              <a:t>Eğitmen için pratik sorular</a:t>
            </a:r>
            <a:endParaRPr lang="en-US" sz="1300" dirty="0"/>
          </a:p>
          <a:p>
            <a:r>
              <a:rPr lang="en-US" sz="1300" dirty="0">
                <a:solidFill>
                  <a:srgbClr val="263238"/>
                </a:solidFill>
              </a:rPr>
              <a:t>Kendi ortamına uyarlama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02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42" name="Group 41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39" name="Picture 38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07747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2324A"/>
                </a:solidFill>
                <a:latin typeface="Bookman Old Style" panose="02050604050505020204" pitchFamily="18" charset="0"/>
                <a:ea typeface="Aptos Display" pitchFamily="34" charset="-122"/>
                <a:cs typeface="Aptos Display" pitchFamily="34" charset="-120"/>
              </a:rPr>
              <a:t>Yetişkinlikte Eğitim Neden Değişti?</a:t>
            </a:r>
            <a:endParaRPr lang="en-US" sz="2500" dirty="0">
              <a:latin typeface="Bookman Old Style" panose="02050604050505020204" pitchFamily="18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612648" y="8229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7085"/>
                </a:solidFill>
              </a:rPr>
              <a:t>Yetişkinlik artık “öğrenmenin bittiği” bir dönem olarak görülmemektedir.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731520" y="1417320"/>
            <a:ext cx="5074920" cy="3333626"/>
          </a:xfrm>
          <a:prstGeom prst="roundRect">
            <a:avLst>
              <a:gd name="adj" fmla="val 2474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263640" y="1417320"/>
            <a:ext cx="5212080" cy="3333626"/>
          </a:xfrm>
          <a:prstGeom prst="roundRect">
            <a:avLst>
              <a:gd name="adj" fmla="val 2474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1078992" y="178308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2324A"/>
                </a:solidFill>
              </a:rPr>
              <a:t>Eskiden yaygın kabul</a:t>
            </a:r>
            <a:endParaRPr lang="en-US" sz="1900" dirty="0"/>
          </a:p>
        </p:txBody>
      </p:sp>
      <p:sp>
        <p:nvSpPr>
          <p:cNvPr id="25" name="Text 23"/>
          <p:cNvSpPr/>
          <p:nvPr/>
        </p:nvSpPr>
        <p:spPr>
          <a:xfrm>
            <a:off x="1097280" y="2331720"/>
            <a:ext cx="4389120" cy="201168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>
            <a:normAutofit/>
          </a:bodyPr>
          <a:lstStyle/>
          <a:p>
            <a:r>
              <a:rPr lang="en-US" sz="1500" dirty="0">
                <a:solidFill>
                  <a:srgbClr val="263238"/>
                </a:solidFill>
              </a:rPr>
              <a:t>Yetişkin, kimliği ve mesleği oturmuş kişi olarak görülürdü.</a:t>
            </a:r>
            <a:endParaRPr lang="en-US" sz="1500" dirty="0"/>
          </a:p>
          <a:p>
            <a:r>
              <a:rPr lang="en-US" sz="1500" dirty="0">
                <a:solidFill>
                  <a:srgbClr val="263238"/>
                </a:solidFill>
              </a:rPr>
              <a:t>Eğitim çoğunlukla çocukluk/gençlik veya mesleki güncelleme ile sınırlandırılırdı.</a:t>
            </a:r>
            <a:endParaRPr lang="en-US" sz="1500" dirty="0"/>
          </a:p>
          <a:p>
            <a:r>
              <a:rPr lang="en-US" sz="1500" dirty="0">
                <a:solidFill>
                  <a:srgbClr val="263238"/>
                </a:solidFill>
              </a:rPr>
              <a:t>Bilgi “verilen”, yetişkin ise çoğu zaman “alan” konumundaydı.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6583680" y="1783080"/>
            <a:ext cx="4389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F665B"/>
                </a:solidFill>
              </a:rPr>
              <a:t>Bugünkü ihtiyaç</a:t>
            </a:r>
            <a:endParaRPr lang="en-US" sz="1900" dirty="0"/>
          </a:p>
        </p:txBody>
      </p:sp>
      <p:sp>
        <p:nvSpPr>
          <p:cNvPr id="27" name="Text 25"/>
          <p:cNvSpPr/>
          <p:nvPr/>
        </p:nvSpPr>
        <p:spPr>
          <a:xfrm>
            <a:off x="6620256" y="2331720"/>
            <a:ext cx="4343400" cy="201168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>
            <a:normAutofit/>
          </a:bodyPr>
          <a:lstStyle/>
          <a:p>
            <a:r>
              <a:rPr lang="en-US" sz="1500" dirty="0">
                <a:solidFill>
                  <a:srgbClr val="263238"/>
                </a:solidFill>
              </a:rPr>
              <a:t>Karmaşık yaşam koşullarına uyum</a:t>
            </a:r>
            <a:endParaRPr lang="en-US" sz="1500" dirty="0"/>
          </a:p>
          <a:p>
            <a:r>
              <a:rPr lang="en-US" sz="1500" dirty="0">
                <a:solidFill>
                  <a:srgbClr val="263238"/>
                </a:solidFill>
              </a:rPr>
              <a:t>Yeni beceriler ve yeniden yön bulma</a:t>
            </a:r>
            <a:endParaRPr lang="en-US" sz="1500" dirty="0"/>
          </a:p>
          <a:p>
            <a:r>
              <a:rPr lang="en-US" sz="1500" dirty="0">
                <a:solidFill>
                  <a:srgbClr val="263238"/>
                </a:solidFill>
              </a:rPr>
              <a:t>İstihdam, sosyal katılım, aktif vatandaşlık</a:t>
            </a:r>
            <a:endParaRPr lang="en-US" sz="1500" dirty="0"/>
          </a:p>
          <a:p>
            <a:r>
              <a:rPr lang="en-US" sz="1500" dirty="0">
                <a:solidFill>
                  <a:srgbClr val="263238"/>
                </a:solidFill>
              </a:rPr>
              <a:t>Kişisel gelişim ve iyi oluş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457200" y="4993678"/>
            <a:ext cx="10744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 err="1" smtClean="0">
                <a:solidFill>
                  <a:srgbClr val="22324A"/>
                </a:solidFill>
              </a:rPr>
              <a:t>Yaşam</a:t>
            </a:r>
            <a:r>
              <a:rPr lang="en-US" sz="1400" b="1" dirty="0" smtClean="0">
                <a:solidFill>
                  <a:srgbClr val="22324A"/>
                </a:solidFill>
              </a:rPr>
              <a:t> </a:t>
            </a:r>
            <a:r>
              <a:rPr lang="en-US" sz="1400" b="1" dirty="0">
                <a:solidFill>
                  <a:srgbClr val="22324A"/>
                </a:solidFill>
              </a:rPr>
              <a:t>boyu öğrenme, yetişkin için yalnızca mesleki zorunluluk değil; kendini yeniden kurma ve topluma katılma aracıdır.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03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36" name="Group 35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37" name="Picture 36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2324A"/>
                </a:solidFill>
                <a:latin typeface="Bookman Old Style" panose="02050604050505020204" pitchFamily="18" charset="0"/>
                <a:ea typeface="Aptos Display" pitchFamily="34" charset="-122"/>
                <a:cs typeface="Aptos Display" pitchFamily="34" charset="-120"/>
              </a:rPr>
              <a:t>Yetişkin Öğrenici Neyi Önemser?</a:t>
            </a:r>
            <a:endParaRPr lang="en-US" sz="2500" dirty="0">
              <a:latin typeface="Bookman Old Style" panose="02050604050505020204" pitchFamily="18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612648" y="8229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7085"/>
                </a:solidFill>
              </a:rPr>
              <a:t>Yetişkin öğrenmesi; deneyim, ihtiyaç ve anlam duygusuyla güçlenir.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777240" y="1508760"/>
            <a:ext cx="3291840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978408" y="1920240"/>
            <a:ext cx="530352" cy="530352"/>
          </a:xfrm>
          <a:prstGeom prst="ellipse">
            <a:avLst/>
          </a:prstGeom>
          <a:solidFill>
            <a:srgbClr val="F6D7C3"/>
          </a:solidFill>
          <a:ln w="12700">
            <a:solidFill>
              <a:srgbClr val="F6D7C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014984" y="199339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F665B"/>
                </a:solidFill>
              </a:rPr>
              <a:t>🎯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645920" y="1837944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2324A"/>
                </a:solidFill>
              </a:rPr>
              <a:t>Amaç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1645920" y="2203704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263238"/>
                </a:solidFill>
              </a:rPr>
              <a:t>“Bunu neden öğreniyorum?”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4572000" y="1508760"/>
            <a:ext cx="3291840" cy="1417320"/>
          </a:xfrm>
          <a:prstGeom prst="roundRect">
            <a:avLst>
              <a:gd name="adj" fmla="val 7742"/>
            </a:avLst>
          </a:prstGeom>
          <a:solidFill>
            <a:srgbClr val="E9F2F6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773168" y="1920240"/>
            <a:ext cx="530352" cy="530352"/>
          </a:xfrm>
          <a:prstGeom prst="ellipse">
            <a:avLst/>
          </a:prstGeom>
          <a:solidFill>
            <a:srgbClr val="DCE9DE"/>
          </a:solidFill>
          <a:ln w="12700">
            <a:solidFill>
              <a:srgbClr val="DCE9DE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09744" y="199339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F665B"/>
                </a:solidFill>
              </a:rPr>
              <a:t>🧭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5440680" y="1837944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2324A"/>
                </a:solidFill>
              </a:rPr>
              <a:t>Deneyim</a:t>
            </a:r>
            <a:endParaRPr lang="en-US" sz="1700" dirty="0"/>
          </a:p>
        </p:txBody>
      </p:sp>
      <p:sp>
        <p:nvSpPr>
          <p:cNvPr id="31" name="Text 29"/>
          <p:cNvSpPr/>
          <p:nvPr/>
        </p:nvSpPr>
        <p:spPr>
          <a:xfrm>
            <a:off x="5440680" y="2203704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263238"/>
                </a:solidFill>
              </a:rPr>
              <a:t>Önceki yaşantılar öğrenmenin hammaddesidir.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8366760" y="1508760"/>
            <a:ext cx="3291840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8567928" y="1920240"/>
            <a:ext cx="530352" cy="530352"/>
          </a:xfrm>
          <a:prstGeom prst="ellipse">
            <a:avLst/>
          </a:prstGeom>
          <a:solidFill>
            <a:srgbClr val="E7E2F3"/>
          </a:solidFill>
          <a:ln w="12700">
            <a:solidFill>
              <a:srgbClr val="E7E2F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604504" y="199339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F665B"/>
                </a:solidFill>
              </a:rPr>
              <a:t>🔑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9235440" y="1837944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2324A"/>
                </a:solidFill>
              </a:rPr>
              <a:t>Seçim</a:t>
            </a:r>
            <a:endParaRPr lang="en-US" sz="1700" dirty="0"/>
          </a:p>
        </p:txBody>
      </p:sp>
      <p:sp>
        <p:nvSpPr>
          <p:cNvPr id="36" name="Text 34"/>
          <p:cNvSpPr/>
          <p:nvPr/>
        </p:nvSpPr>
        <p:spPr>
          <a:xfrm>
            <a:off x="9235440" y="2203704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263238"/>
                </a:solidFill>
              </a:rPr>
              <a:t>Kendi ihtiyacına uygun yol görmek ister.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777240" y="3383280"/>
            <a:ext cx="3291840" cy="1417320"/>
          </a:xfrm>
          <a:prstGeom prst="roundRect">
            <a:avLst>
              <a:gd name="adj" fmla="val 7742"/>
            </a:avLst>
          </a:prstGeom>
          <a:solidFill>
            <a:srgbClr val="E9F2F6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978408" y="3794760"/>
            <a:ext cx="530352" cy="530352"/>
          </a:xfrm>
          <a:prstGeom prst="ellipse">
            <a:avLst/>
          </a:prstGeom>
          <a:solidFill>
            <a:srgbClr val="E8F3EF"/>
          </a:solidFill>
          <a:ln w="12700">
            <a:solidFill>
              <a:srgbClr val="E8F3EF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1014984" y="386791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F665B"/>
                </a:solidFill>
              </a:rPr>
              <a:t>🛠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1645920" y="3712464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2324A"/>
                </a:solidFill>
              </a:rPr>
              <a:t>Uygulama</a:t>
            </a:r>
            <a:endParaRPr lang="en-US" sz="1700" dirty="0"/>
          </a:p>
        </p:txBody>
      </p:sp>
      <p:sp>
        <p:nvSpPr>
          <p:cNvPr id="41" name="Text 39"/>
          <p:cNvSpPr/>
          <p:nvPr/>
        </p:nvSpPr>
        <p:spPr>
          <a:xfrm>
            <a:off x="1645920" y="4078224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263238"/>
                </a:solidFill>
              </a:rPr>
              <a:t>Öğrendiğini kısa sürede kullanmak ister.</a:t>
            </a:r>
            <a:endParaRPr lang="en-US" sz="1150" dirty="0"/>
          </a:p>
        </p:txBody>
      </p:sp>
      <p:sp>
        <p:nvSpPr>
          <p:cNvPr id="42" name="Shape 40"/>
          <p:cNvSpPr/>
          <p:nvPr/>
        </p:nvSpPr>
        <p:spPr>
          <a:xfrm>
            <a:off x="4572000" y="3383280"/>
            <a:ext cx="3291840" cy="1417320"/>
          </a:xfrm>
          <a:prstGeom prst="roundRect">
            <a:avLst>
              <a:gd name="adj" fmla="val 7742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4773168" y="3794760"/>
            <a:ext cx="530352" cy="530352"/>
          </a:xfrm>
          <a:prstGeom prst="ellipse">
            <a:avLst/>
          </a:prstGeom>
          <a:solidFill>
            <a:srgbClr val="E9F2F6"/>
          </a:solidFill>
          <a:ln w="12700">
            <a:solidFill>
              <a:srgbClr val="E9F2F6">
                <a:alpha val="0"/>
              </a:srgbClr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09744" y="3867912"/>
            <a:ext cx="457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2F665B"/>
                </a:solidFill>
              </a:rPr>
              <a:t>🤝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5440680" y="3712464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2324A"/>
                </a:solidFill>
              </a:rPr>
              <a:t>Saygı</a:t>
            </a:r>
            <a:endParaRPr lang="en-US" sz="1700" dirty="0"/>
          </a:p>
        </p:txBody>
      </p:sp>
      <p:sp>
        <p:nvSpPr>
          <p:cNvPr id="46" name="Text 44"/>
          <p:cNvSpPr/>
          <p:nvPr/>
        </p:nvSpPr>
        <p:spPr>
          <a:xfrm>
            <a:off x="5440680" y="4078224"/>
            <a:ext cx="2057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150" dirty="0">
                <a:solidFill>
                  <a:srgbClr val="263238"/>
                </a:solidFill>
              </a:rPr>
              <a:t>Deneyiminin görülmesini ve değer verilmesini bekler.</a:t>
            </a:r>
            <a:endParaRPr lang="en-US" sz="1150" dirty="0"/>
          </a:p>
        </p:txBody>
      </p:sp>
      <p:sp>
        <p:nvSpPr>
          <p:cNvPr id="47" name="Shape 45"/>
          <p:cNvSpPr/>
          <p:nvPr/>
        </p:nvSpPr>
        <p:spPr>
          <a:xfrm>
            <a:off x="8138160" y="3401568"/>
            <a:ext cx="3310128" cy="1737360"/>
          </a:xfrm>
          <a:prstGeom prst="roundRect">
            <a:avLst>
              <a:gd name="adj" fmla="val 7895"/>
            </a:avLst>
          </a:prstGeom>
          <a:solidFill>
            <a:srgbClr val="DCE9DE"/>
          </a:solidFill>
          <a:ln w="12700">
            <a:solidFill>
              <a:srgbClr val="7EB6A8">
                <a:alpha val="30000"/>
              </a:srgbClr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8412480" y="3675888"/>
            <a:ext cx="2743200" cy="13342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tr-TR" sz="1500" b="1" dirty="0" smtClean="0">
                <a:solidFill>
                  <a:srgbClr val="2F665B"/>
                </a:solidFill>
              </a:rPr>
              <a:t>Başka neler olabilir? Bağlantılı kavramlar düşünelim.</a:t>
            </a:r>
            <a:endParaRPr lang="en-US" sz="1500" dirty="0"/>
          </a:p>
        </p:txBody>
      </p:sp>
      <p:sp>
        <p:nvSpPr>
          <p:cNvPr id="50" name="Text 48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04</a:t>
            </a:r>
            <a:endParaRPr lang="en-US" sz="850" dirty="0"/>
          </a:p>
        </p:txBody>
      </p:sp>
      <p:sp>
        <p:nvSpPr>
          <p:cNvPr id="51" name="Text 49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52" name="Group 51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53" name="Picture 52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2324A"/>
                </a:solidFill>
                <a:latin typeface="Bookman Old Style" panose="02050604050505020204" pitchFamily="18" charset="0"/>
                <a:ea typeface="Aptos Display" pitchFamily="34" charset="-122"/>
                <a:cs typeface="Aptos Display" pitchFamily="34" charset="-120"/>
              </a:rPr>
              <a:t>Knowles: Yetişkin Öğrenmesinin 6 Varsayımı</a:t>
            </a:r>
            <a:endParaRPr lang="en-US" sz="2500" dirty="0">
              <a:latin typeface="Bookman Old Style" panose="02050604050505020204" pitchFamily="18" charset="0"/>
            </a:endParaRPr>
          </a:p>
        </p:txBody>
      </p:sp>
      <p:sp>
        <p:nvSpPr>
          <p:cNvPr id="20" name="Text 18"/>
          <p:cNvSpPr/>
          <p:nvPr/>
        </p:nvSpPr>
        <p:spPr>
          <a:xfrm>
            <a:off x="612648" y="8229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7085"/>
                </a:solidFill>
              </a:rPr>
              <a:t>Andragoji, yetişkinlerin nasıl öğrendiğini anlamaya yardımcı olur.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777240" y="1325880"/>
            <a:ext cx="5074920" cy="109728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978408" y="1581912"/>
            <a:ext cx="502920" cy="502920"/>
          </a:xfrm>
          <a:prstGeom prst="ellipse">
            <a:avLst/>
          </a:prstGeom>
          <a:solidFill>
            <a:srgbClr val="7EB6A8"/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78408" y="1673352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645920" y="1527048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2324A"/>
                </a:solidFill>
              </a:rPr>
              <a:t>Bilme ihtiyacı</a:t>
            </a:r>
            <a:endParaRPr lang="en-US" sz="1550" dirty="0"/>
          </a:p>
        </p:txBody>
      </p:sp>
      <p:sp>
        <p:nvSpPr>
          <p:cNvPr id="26" name="Text 24"/>
          <p:cNvSpPr/>
          <p:nvPr/>
        </p:nvSpPr>
        <p:spPr>
          <a:xfrm>
            <a:off x="1645920" y="189280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63238"/>
                </a:solidFill>
              </a:rPr>
              <a:t>Neyi, neden öğrendiğini bilmek ister.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6263640" y="1325880"/>
            <a:ext cx="5074920" cy="1097280"/>
          </a:xfrm>
          <a:prstGeom prst="roundRect">
            <a:avLst>
              <a:gd name="adj" fmla="val 10000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464808" y="1581912"/>
            <a:ext cx="502920" cy="502920"/>
          </a:xfrm>
          <a:prstGeom prst="ellipse">
            <a:avLst/>
          </a:prstGeom>
          <a:solidFill>
            <a:srgbClr val="7EB6A8"/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64808" y="1673352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7132320" y="1527048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2324A"/>
                </a:solidFill>
              </a:rPr>
              <a:t>Benlik algısı</a:t>
            </a:r>
            <a:endParaRPr lang="en-US" sz="1550" dirty="0"/>
          </a:p>
        </p:txBody>
      </p:sp>
      <p:sp>
        <p:nvSpPr>
          <p:cNvPr id="31" name="Text 29"/>
          <p:cNvSpPr/>
          <p:nvPr/>
        </p:nvSpPr>
        <p:spPr>
          <a:xfrm>
            <a:off x="7132320" y="189280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63238"/>
                </a:solidFill>
              </a:rPr>
              <a:t>Bağımsız ve öz-yönelimli olmak ister.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777240" y="2834640"/>
            <a:ext cx="5074920" cy="109728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978408" y="3090672"/>
            <a:ext cx="502920" cy="502920"/>
          </a:xfrm>
          <a:prstGeom prst="ellipse">
            <a:avLst/>
          </a:prstGeom>
          <a:solidFill>
            <a:srgbClr val="7EB6A8"/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978408" y="3182112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1645920" y="3035808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2324A"/>
                </a:solidFill>
              </a:rPr>
              <a:t>Deneyim</a:t>
            </a:r>
            <a:endParaRPr lang="en-US" sz="1550" dirty="0"/>
          </a:p>
        </p:txBody>
      </p:sp>
      <p:sp>
        <p:nvSpPr>
          <p:cNvPr id="36" name="Text 34"/>
          <p:cNvSpPr/>
          <p:nvPr/>
        </p:nvSpPr>
        <p:spPr>
          <a:xfrm>
            <a:off x="1645920" y="34015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63238"/>
                </a:solidFill>
              </a:rPr>
              <a:t>Geçmiş deneyimler öğrenme kaynağıdır.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6263640" y="2834640"/>
            <a:ext cx="5074920" cy="1097280"/>
          </a:xfrm>
          <a:prstGeom prst="roundRect">
            <a:avLst>
              <a:gd name="adj" fmla="val 10000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6464808" y="3090672"/>
            <a:ext cx="502920" cy="502920"/>
          </a:xfrm>
          <a:prstGeom prst="ellipse">
            <a:avLst/>
          </a:prstGeom>
          <a:solidFill>
            <a:srgbClr val="7EB6A8"/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464808" y="3182112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4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7132320" y="3035808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2324A"/>
                </a:solidFill>
              </a:rPr>
              <a:t>Hazırbulunuşluk</a:t>
            </a:r>
            <a:endParaRPr lang="en-US" sz="1550" dirty="0"/>
          </a:p>
        </p:txBody>
      </p:sp>
      <p:sp>
        <p:nvSpPr>
          <p:cNvPr id="41" name="Text 39"/>
          <p:cNvSpPr/>
          <p:nvPr/>
        </p:nvSpPr>
        <p:spPr>
          <a:xfrm>
            <a:off x="7132320" y="340156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63238"/>
                </a:solidFill>
              </a:rPr>
              <a:t>Güncel rol ve ihtiyaç öğrenmeyi tetikler.</a:t>
            </a:r>
            <a:endParaRPr lang="en-US" sz="1150" dirty="0"/>
          </a:p>
        </p:txBody>
      </p:sp>
      <p:sp>
        <p:nvSpPr>
          <p:cNvPr id="42" name="Shape 40"/>
          <p:cNvSpPr/>
          <p:nvPr/>
        </p:nvSpPr>
        <p:spPr>
          <a:xfrm>
            <a:off x="777240" y="4343400"/>
            <a:ext cx="5074920" cy="109728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978408" y="4599432"/>
            <a:ext cx="502920" cy="502920"/>
          </a:xfrm>
          <a:prstGeom prst="ellipse">
            <a:avLst/>
          </a:prstGeom>
          <a:solidFill>
            <a:srgbClr val="7EB6A8"/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978408" y="4690872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5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1645920" y="4544568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2324A"/>
                </a:solidFill>
              </a:rPr>
              <a:t>Uygulama yönelimi</a:t>
            </a:r>
            <a:endParaRPr lang="en-US" sz="1550" dirty="0"/>
          </a:p>
        </p:txBody>
      </p:sp>
      <p:sp>
        <p:nvSpPr>
          <p:cNvPr id="46" name="Text 44"/>
          <p:cNvSpPr/>
          <p:nvPr/>
        </p:nvSpPr>
        <p:spPr>
          <a:xfrm>
            <a:off x="1645920" y="491032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63238"/>
                </a:solidFill>
              </a:rPr>
              <a:t>Sorun çözmeye ve göreve odaklanır.</a:t>
            </a:r>
            <a:endParaRPr lang="en-US" sz="1150" dirty="0"/>
          </a:p>
        </p:txBody>
      </p:sp>
      <p:sp>
        <p:nvSpPr>
          <p:cNvPr id="47" name="Shape 45"/>
          <p:cNvSpPr/>
          <p:nvPr/>
        </p:nvSpPr>
        <p:spPr>
          <a:xfrm>
            <a:off x="6263640" y="4343400"/>
            <a:ext cx="5074920" cy="1097280"/>
          </a:xfrm>
          <a:prstGeom prst="roundRect">
            <a:avLst>
              <a:gd name="adj" fmla="val 10000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48" name="Shape 46"/>
          <p:cNvSpPr/>
          <p:nvPr/>
        </p:nvSpPr>
        <p:spPr>
          <a:xfrm>
            <a:off x="6464808" y="4599432"/>
            <a:ext cx="502920" cy="502920"/>
          </a:xfrm>
          <a:prstGeom prst="ellipse">
            <a:avLst/>
          </a:prstGeom>
          <a:solidFill>
            <a:srgbClr val="7EB6A8"/>
          </a:solidFill>
          <a:ln w="12700">
            <a:solidFill>
              <a:srgbClr val="7EB6A8">
                <a:alpha val="0"/>
              </a:srgbClr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464808" y="4690872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6</a:t>
            </a:r>
            <a:endParaRPr lang="en-US" sz="1100" dirty="0"/>
          </a:p>
        </p:txBody>
      </p:sp>
      <p:sp>
        <p:nvSpPr>
          <p:cNvPr id="50" name="Text 48"/>
          <p:cNvSpPr/>
          <p:nvPr/>
        </p:nvSpPr>
        <p:spPr>
          <a:xfrm>
            <a:off x="7132320" y="4544568"/>
            <a:ext cx="1965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50" b="1" dirty="0">
                <a:solidFill>
                  <a:srgbClr val="22324A"/>
                </a:solidFill>
              </a:rPr>
              <a:t>İç motivasyon</a:t>
            </a:r>
            <a:endParaRPr lang="en-US" sz="1550" dirty="0"/>
          </a:p>
        </p:txBody>
      </p:sp>
      <p:sp>
        <p:nvSpPr>
          <p:cNvPr id="51" name="Text 49"/>
          <p:cNvSpPr/>
          <p:nvPr/>
        </p:nvSpPr>
        <p:spPr>
          <a:xfrm>
            <a:off x="7132320" y="4910328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63238"/>
                </a:solidFill>
              </a:rPr>
              <a:t>Kişisel anlam ve gelişim güçlüdür.</a:t>
            </a:r>
            <a:endParaRPr lang="en-US" sz="1150" dirty="0"/>
          </a:p>
        </p:txBody>
      </p:sp>
      <p:sp>
        <p:nvSpPr>
          <p:cNvPr id="52" name="Text 50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05</a:t>
            </a:r>
            <a:endParaRPr lang="en-US" sz="850" dirty="0"/>
          </a:p>
        </p:txBody>
      </p:sp>
      <p:sp>
        <p:nvSpPr>
          <p:cNvPr id="53" name="Text 51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54" name="Group 53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55" name="Picture 54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9F2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E9F2F6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E9F2F6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Mini Etkinlik 1: “Beni Değiştiren Bir Deneyim”</a:t>
            </a:r>
            <a:endParaRPr lang="en-US" sz="2500" dirty="0"/>
          </a:p>
        </p:txBody>
      </p:sp>
      <p:sp>
        <p:nvSpPr>
          <p:cNvPr id="20" name="Text 18"/>
          <p:cNvSpPr/>
          <p:nvPr/>
        </p:nvSpPr>
        <p:spPr>
          <a:xfrm>
            <a:off x="612648" y="8229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7085"/>
                </a:solidFill>
              </a:rPr>
              <a:t>Süre: 3 dakika bireysel düşünme + kısa paylaşım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822960" y="1325880"/>
            <a:ext cx="10561320" cy="4526280"/>
          </a:xfrm>
          <a:prstGeom prst="roundRect">
            <a:avLst>
              <a:gd name="adj" fmla="val 2424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1244075" y="212957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2324A"/>
                </a:solidFill>
              </a:rPr>
              <a:t>Katılımcı yönergesi</a:t>
            </a:r>
            <a:endParaRPr lang="en-US" sz="1900" dirty="0"/>
          </a:p>
        </p:txBody>
      </p:sp>
      <p:sp>
        <p:nvSpPr>
          <p:cNvPr id="24" name="Text 22"/>
          <p:cNvSpPr/>
          <p:nvPr/>
        </p:nvSpPr>
        <p:spPr>
          <a:xfrm>
            <a:off x="1234440" y="2240280"/>
            <a:ext cx="4754880" cy="2240280"/>
          </a:xfrm>
          <a:prstGeom prst="rect">
            <a:avLst/>
          </a:prstGeom>
          <a:noFill/>
          <a:ln/>
        </p:spPr>
        <p:txBody>
          <a:bodyPr wrap="square" lIns="1270" tIns="1270" rIns="1270" bIns="1270" rtlCol="0" anchor="ctr">
            <a:normAutofit/>
          </a:bodyPr>
          <a:lstStyle/>
          <a:p>
            <a:r>
              <a:rPr lang="en-US" sz="1700" dirty="0">
                <a:solidFill>
                  <a:srgbClr val="263238"/>
                </a:solidFill>
              </a:rPr>
              <a:t>Son yıllarda bir konuda fikrinizi değiştiren bir deneyimi düşünün.</a:t>
            </a:r>
            <a:endParaRPr lang="en-US" sz="1700" dirty="0"/>
          </a:p>
          <a:p>
            <a:r>
              <a:rPr lang="en-US" sz="1700" dirty="0">
                <a:solidFill>
                  <a:srgbClr val="263238"/>
                </a:solidFill>
              </a:rPr>
              <a:t>Önceden ne düşünüyordunuz?</a:t>
            </a:r>
            <a:endParaRPr lang="en-US" sz="1700" dirty="0"/>
          </a:p>
          <a:p>
            <a:r>
              <a:rPr lang="en-US" sz="1700" dirty="0">
                <a:solidFill>
                  <a:srgbClr val="263238"/>
                </a:solidFill>
              </a:rPr>
              <a:t>Ne oldu da bu düşünce sarsıldı?</a:t>
            </a:r>
            <a:endParaRPr lang="en-US" sz="1700" dirty="0"/>
          </a:p>
          <a:p>
            <a:r>
              <a:rPr lang="en-US" sz="1700" dirty="0">
                <a:solidFill>
                  <a:srgbClr val="263238"/>
                </a:solidFill>
              </a:rPr>
              <a:t>Bugün o konuya nasıl bakıyorsunuz?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5989320" y="2514600"/>
            <a:ext cx="822960" cy="640080"/>
          </a:xfrm>
          <a:prstGeom prst="chevron">
            <a:avLst/>
          </a:prstGeom>
          <a:solidFill>
            <a:srgbClr val="F6D7C3"/>
          </a:solidFill>
          <a:ln w="12700">
            <a:solidFill>
              <a:srgbClr val="F6D7C3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720840" y="1828800"/>
            <a:ext cx="4069080" cy="2423160"/>
          </a:xfrm>
          <a:prstGeom prst="roundRect">
            <a:avLst>
              <a:gd name="adj" fmla="val 4528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7040880" y="214884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F665B"/>
                </a:solidFill>
              </a:rPr>
              <a:t>Amaç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7178040" y="2651760"/>
            <a:ext cx="3108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1550" dirty="0">
                <a:solidFill>
                  <a:srgbClr val="263238"/>
                </a:solidFill>
              </a:rPr>
              <a:t>Dönüşümsel öğrenmenin kişisel bir deneyimden nasıl doğabileceğini fark etmek.</a:t>
            </a:r>
            <a:endParaRPr lang="en-US" sz="1550" dirty="0"/>
          </a:p>
        </p:txBody>
      </p:sp>
      <p:sp>
        <p:nvSpPr>
          <p:cNvPr id="29" name="Text 27"/>
          <p:cNvSpPr/>
          <p:nvPr/>
        </p:nvSpPr>
        <p:spPr>
          <a:xfrm>
            <a:off x="7086600" y="361188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i="1" dirty="0">
                <a:solidFill>
                  <a:srgbClr val="667085"/>
                </a:solidFill>
              </a:rPr>
              <a:t>Paylaşımda zorunluluk yoktur; isteyen yalnızca genel bir cümle kurabilir.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06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32" name="Group 31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33" name="Picture 32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1500000">
            <a:off x="-228600" y="-182880"/>
            <a:ext cx="1828800" cy="1828800"/>
          </a:xfrm>
          <a:prstGeom prst="arc">
            <a:avLst/>
          </a:prstGeom>
          <a:solidFill>
            <a:srgbClr val="F6D7C3">
              <a:alpha val="6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11400000">
            <a:off x="10469880" y="5349240"/>
            <a:ext cx="2011680" cy="2011680"/>
          </a:xfrm>
          <a:prstGeom prst="arc">
            <a:avLst/>
          </a:prstGeom>
          <a:solidFill>
            <a:srgbClr val="DCE9DE">
              <a:alpha val="75000"/>
            </a:srgbClr>
          </a:solidFill>
          <a:ln w="12700">
            <a:solidFill>
              <a:srgbClr val="FAF7F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195560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195560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95560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360152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0360152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360152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524744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0524744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24744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0689336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0689336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0689336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0853928" y="320040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853928" y="484632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853928" y="649224"/>
            <a:ext cx="32004" cy="32004"/>
          </a:xfrm>
          <a:prstGeom prst="ellipse">
            <a:avLst/>
          </a:prstGeom>
          <a:solidFill>
            <a:srgbClr val="5B88A5">
              <a:alpha val="40000"/>
            </a:srgbClr>
          </a:solidFill>
          <a:ln w="12700">
            <a:solidFill>
              <a:srgbClr val="5B88A5">
                <a:alpha val="40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20040"/>
            <a:ext cx="97840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22324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Yetişkin Öğrenmesini Açıklayan 5 Yaklaşım</a:t>
            </a:r>
            <a:endParaRPr lang="en-US" sz="2500" dirty="0"/>
          </a:p>
        </p:txBody>
      </p:sp>
      <p:sp>
        <p:nvSpPr>
          <p:cNvPr id="20" name="Text 18"/>
          <p:cNvSpPr/>
          <p:nvPr/>
        </p:nvSpPr>
        <p:spPr>
          <a:xfrm>
            <a:off x="612648" y="822960"/>
            <a:ext cx="9326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67085"/>
                </a:solidFill>
              </a:rPr>
              <a:t>Bu yaklaşımlar birbirini tamamlar; dönüşümsel öğrenme bunların merkezinde deneyim ve anlamı birleştirir.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078992"/>
            <a:ext cx="2057400" cy="0"/>
          </a:xfrm>
          <a:prstGeom prst="line">
            <a:avLst/>
          </a:prstGeom>
          <a:noFill/>
          <a:ln w="27940">
            <a:solidFill>
              <a:srgbClr val="7EB6A8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822960" y="1645920"/>
            <a:ext cx="1828800" cy="34290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1371600" y="1920240"/>
            <a:ext cx="731520" cy="731520"/>
          </a:xfrm>
          <a:prstGeom prst="ellipse">
            <a:avLst/>
          </a:prstGeom>
          <a:solidFill>
            <a:srgbClr val="FFFFFF">
              <a:alpha val="85000"/>
            </a:srgbClr>
          </a:solidFill>
          <a:ln w="12700">
            <a:solidFill>
              <a:srgbClr val="22324A">
                <a:alpha val="2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371600" y="2084832"/>
            <a:ext cx="731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2324A"/>
                </a:solidFill>
              </a:rPr>
              <a:t>1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987552" y="2852928"/>
            <a:ext cx="1499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2324A"/>
                </a:solidFill>
              </a:rPr>
              <a:t>Knowles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987552" y="3310128"/>
            <a:ext cx="150876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040" dirty="0">
                <a:solidFill>
                  <a:srgbClr val="263238"/>
                </a:solidFill>
              </a:rPr>
              <a:t>Yetişkinin ihtiyacı, deneyimi ve öz-yönelimi</a:t>
            </a:r>
            <a:endParaRPr lang="en-US" sz="1040" dirty="0"/>
          </a:p>
        </p:txBody>
      </p:sp>
      <p:sp>
        <p:nvSpPr>
          <p:cNvPr id="27" name="Shape 25"/>
          <p:cNvSpPr/>
          <p:nvPr/>
        </p:nvSpPr>
        <p:spPr>
          <a:xfrm>
            <a:off x="3063240" y="1645920"/>
            <a:ext cx="1828800" cy="3429000"/>
          </a:xfrm>
          <a:prstGeom prst="roundRect">
            <a:avLst>
              <a:gd name="adj" fmla="val 6000"/>
            </a:avLst>
          </a:prstGeom>
          <a:solidFill>
            <a:srgbClr val="E8F3EF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611880" y="1920240"/>
            <a:ext cx="731520" cy="731520"/>
          </a:xfrm>
          <a:prstGeom prst="ellipse">
            <a:avLst/>
          </a:prstGeom>
          <a:solidFill>
            <a:srgbClr val="FFFFFF">
              <a:alpha val="85000"/>
            </a:srgbClr>
          </a:solidFill>
          <a:ln w="12700">
            <a:solidFill>
              <a:srgbClr val="22324A">
                <a:alpha val="2000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611880" y="2084832"/>
            <a:ext cx="731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2324A"/>
                </a:solidFill>
              </a:rPr>
              <a:t>2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3227832" y="2852928"/>
            <a:ext cx="1499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2324A"/>
                </a:solidFill>
              </a:rPr>
              <a:t>Freire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3227832" y="3310128"/>
            <a:ext cx="150876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040" dirty="0">
                <a:solidFill>
                  <a:srgbClr val="263238"/>
                </a:solidFill>
              </a:rPr>
              <a:t>Farkındalık, özgürleşme ve toplumsal bağlam</a:t>
            </a:r>
            <a:endParaRPr lang="en-US" sz="1040" dirty="0"/>
          </a:p>
        </p:txBody>
      </p:sp>
      <p:sp>
        <p:nvSpPr>
          <p:cNvPr id="32" name="Shape 30"/>
          <p:cNvSpPr/>
          <p:nvPr/>
        </p:nvSpPr>
        <p:spPr>
          <a:xfrm>
            <a:off x="5303520" y="1645920"/>
            <a:ext cx="1828800" cy="3429000"/>
          </a:xfrm>
          <a:prstGeom prst="roundRect">
            <a:avLst>
              <a:gd name="adj" fmla="val 6000"/>
            </a:avLst>
          </a:prstGeom>
          <a:solidFill>
            <a:srgbClr val="E9F2F6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5852160" y="1920240"/>
            <a:ext cx="731520" cy="731520"/>
          </a:xfrm>
          <a:prstGeom prst="ellipse">
            <a:avLst/>
          </a:prstGeom>
          <a:solidFill>
            <a:srgbClr val="FFFFFF">
              <a:alpha val="85000"/>
            </a:srgbClr>
          </a:solidFill>
          <a:ln w="12700">
            <a:solidFill>
              <a:srgbClr val="22324A">
                <a:alpha val="2000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852160" y="2084832"/>
            <a:ext cx="731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2324A"/>
                </a:solidFill>
              </a:rPr>
              <a:t>3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5468112" y="2852928"/>
            <a:ext cx="1499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2324A"/>
                </a:solidFill>
              </a:rPr>
              <a:t>Jarvis</a:t>
            </a:r>
            <a:endParaRPr lang="en-US" sz="1500" dirty="0"/>
          </a:p>
        </p:txBody>
      </p:sp>
      <p:sp>
        <p:nvSpPr>
          <p:cNvPr id="36" name="Text 34"/>
          <p:cNvSpPr/>
          <p:nvPr/>
        </p:nvSpPr>
        <p:spPr>
          <a:xfrm>
            <a:off x="5468112" y="3310128"/>
            <a:ext cx="150876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040" dirty="0">
                <a:solidFill>
                  <a:srgbClr val="263238"/>
                </a:solidFill>
              </a:rPr>
              <a:t>Yaşam deneyimindeki uyumsuzluk öğrenmeyi başlatır</a:t>
            </a:r>
            <a:endParaRPr lang="en-US" sz="1040" dirty="0"/>
          </a:p>
        </p:txBody>
      </p:sp>
      <p:sp>
        <p:nvSpPr>
          <p:cNvPr id="37" name="Shape 35"/>
          <p:cNvSpPr/>
          <p:nvPr/>
        </p:nvSpPr>
        <p:spPr>
          <a:xfrm>
            <a:off x="7543800" y="1645920"/>
            <a:ext cx="1828800" cy="3429000"/>
          </a:xfrm>
          <a:prstGeom prst="roundRect">
            <a:avLst>
              <a:gd name="adj" fmla="val 6000"/>
            </a:avLst>
          </a:prstGeom>
          <a:solidFill>
            <a:srgbClr val="E7E2F3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8092440" y="1920240"/>
            <a:ext cx="731520" cy="731520"/>
          </a:xfrm>
          <a:prstGeom prst="ellipse">
            <a:avLst/>
          </a:prstGeom>
          <a:solidFill>
            <a:srgbClr val="FFFFFF">
              <a:alpha val="85000"/>
            </a:srgbClr>
          </a:solidFill>
          <a:ln w="12700">
            <a:solidFill>
              <a:srgbClr val="22324A">
                <a:alpha val="2000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092440" y="2084832"/>
            <a:ext cx="731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2324A"/>
                </a:solidFill>
              </a:rPr>
              <a:t>4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7708392" y="2852928"/>
            <a:ext cx="1499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2324A"/>
                </a:solidFill>
              </a:rPr>
              <a:t>Merriam</a:t>
            </a:r>
            <a:endParaRPr lang="en-US" sz="1500" dirty="0"/>
          </a:p>
        </p:txBody>
      </p:sp>
      <p:sp>
        <p:nvSpPr>
          <p:cNvPr id="41" name="Text 39"/>
          <p:cNvSpPr/>
          <p:nvPr/>
        </p:nvSpPr>
        <p:spPr>
          <a:xfrm>
            <a:off x="7708392" y="3310128"/>
            <a:ext cx="150876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040" dirty="0">
                <a:solidFill>
                  <a:srgbClr val="263238"/>
                </a:solidFill>
              </a:rPr>
              <a:t>Andragoji, öz-yönelimli öğrenme ve dönüşüm</a:t>
            </a:r>
            <a:endParaRPr lang="en-US" sz="1040" dirty="0"/>
          </a:p>
        </p:txBody>
      </p:sp>
      <p:sp>
        <p:nvSpPr>
          <p:cNvPr id="42" name="Shape 40"/>
          <p:cNvSpPr/>
          <p:nvPr/>
        </p:nvSpPr>
        <p:spPr>
          <a:xfrm>
            <a:off x="9784080" y="1645920"/>
            <a:ext cx="1828800" cy="3429000"/>
          </a:xfrm>
          <a:prstGeom prst="roundRect">
            <a:avLst>
              <a:gd name="adj" fmla="val 6000"/>
            </a:avLst>
          </a:prstGeom>
          <a:solidFill>
            <a:srgbClr val="F6D7C3"/>
          </a:solidFill>
          <a:ln w="12700">
            <a:solidFill>
              <a:srgbClr val="FFFFFF">
                <a:alpha val="35000"/>
              </a:srgbClr>
            </a:solidFill>
            <a:prstDash val="solid"/>
          </a:ln>
          <a:effectLst>
            <a:outerShdw blurRad="12700" dist="50800" dir="2700000" algn="bl" rotWithShape="0">
              <a:srgbClr val="B8B8B8">
                <a:alpha val="13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10332720" y="1920240"/>
            <a:ext cx="731520" cy="731520"/>
          </a:xfrm>
          <a:prstGeom prst="ellipse">
            <a:avLst/>
          </a:prstGeom>
          <a:solidFill>
            <a:srgbClr val="FFFFFF">
              <a:alpha val="85000"/>
            </a:srgbClr>
          </a:solidFill>
          <a:ln w="12700">
            <a:solidFill>
              <a:srgbClr val="22324A">
                <a:alpha val="20000"/>
              </a:srgbClr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10332720" y="2084832"/>
            <a:ext cx="7315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22324A"/>
                </a:solidFill>
              </a:rPr>
              <a:t>5</a:t>
            </a:r>
            <a:endParaRPr lang="en-US" sz="1400" dirty="0"/>
          </a:p>
        </p:txBody>
      </p:sp>
      <p:sp>
        <p:nvSpPr>
          <p:cNvPr id="45" name="Text 43"/>
          <p:cNvSpPr/>
          <p:nvPr/>
        </p:nvSpPr>
        <p:spPr>
          <a:xfrm>
            <a:off x="9948672" y="2852928"/>
            <a:ext cx="1499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22324A"/>
                </a:solidFill>
              </a:rPr>
              <a:t>Mezirow</a:t>
            </a:r>
            <a:endParaRPr lang="en-US" sz="1500" dirty="0"/>
          </a:p>
        </p:txBody>
      </p:sp>
      <p:sp>
        <p:nvSpPr>
          <p:cNvPr id="46" name="Text 44"/>
          <p:cNvSpPr/>
          <p:nvPr/>
        </p:nvSpPr>
        <p:spPr>
          <a:xfrm>
            <a:off x="9948672" y="3310128"/>
            <a:ext cx="150876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040" dirty="0">
                <a:solidFill>
                  <a:srgbClr val="263238"/>
                </a:solidFill>
              </a:rPr>
              <a:t>Referans çerçevesi, eleştirel yansıtma ve diyalog</a:t>
            </a:r>
            <a:endParaRPr lang="en-US" sz="1040" dirty="0"/>
          </a:p>
        </p:txBody>
      </p:sp>
      <p:sp>
        <p:nvSpPr>
          <p:cNvPr id="47" name="Text 45"/>
          <p:cNvSpPr/>
          <p:nvPr/>
        </p:nvSpPr>
        <p:spPr>
          <a:xfrm>
            <a:off x="1005840" y="5577840"/>
            <a:ext cx="10149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 err="1" smtClean="0">
                <a:solidFill>
                  <a:srgbClr val="22324A"/>
                </a:solidFill>
              </a:rPr>
              <a:t>Yetişkin</a:t>
            </a:r>
            <a:r>
              <a:rPr lang="en-US" sz="1500" b="1" dirty="0" smtClean="0">
                <a:solidFill>
                  <a:srgbClr val="22324A"/>
                </a:solidFill>
              </a:rPr>
              <a:t> </a:t>
            </a:r>
            <a:r>
              <a:rPr lang="en-US" sz="1500" b="1" dirty="0">
                <a:solidFill>
                  <a:srgbClr val="22324A"/>
                </a:solidFill>
              </a:rPr>
              <a:t>öğrenmesi, kişinin yaşadığı gerçek durumlarla ve bu durumlara verdiği anlamla ilişkilidir.</a:t>
            </a:r>
            <a:endParaRPr lang="en-US" sz="1500" dirty="0"/>
          </a:p>
        </p:txBody>
      </p:sp>
      <p:sp>
        <p:nvSpPr>
          <p:cNvPr id="48" name="Text 46"/>
          <p:cNvSpPr/>
          <p:nvPr/>
        </p:nvSpPr>
        <p:spPr>
          <a:xfrm>
            <a:off x="11201400" y="6355080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67085"/>
                </a:solidFill>
              </a:rPr>
              <a:t>07</a:t>
            </a:r>
            <a:endParaRPr lang="en-US" sz="850" dirty="0"/>
          </a:p>
        </p:txBody>
      </p:sp>
      <p:sp>
        <p:nvSpPr>
          <p:cNvPr id="49" name="Text 47"/>
          <p:cNvSpPr/>
          <p:nvPr/>
        </p:nvSpPr>
        <p:spPr>
          <a:xfrm>
            <a:off x="594360" y="635508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67085"/>
                </a:solidFill>
              </a:rPr>
              <a:t>Dönüşümsel Öğrenme</a:t>
            </a:r>
            <a:endParaRPr lang="en-US" sz="850" dirty="0"/>
          </a:p>
        </p:txBody>
      </p:sp>
      <p:grpSp>
        <p:nvGrpSpPr>
          <p:cNvPr id="50" name="Group 49"/>
          <p:cNvGrpSpPr/>
          <p:nvPr/>
        </p:nvGrpSpPr>
        <p:grpSpPr>
          <a:xfrm>
            <a:off x="8198966" y="6168933"/>
            <a:ext cx="3322474" cy="564317"/>
            <a:chOff x="5489017" y="5907855"/>
            <a:chExt cx="3322474" cy="564317"/>
          </a:xfrm>
        </p:grpSpPr>
        <p:pic>
          <p:nvPicPr>
            <p:cNvPr id="51" name="Picture 50" descr="DÜZKÖY BELEDİYESİ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89017" y="5907855"/>
              <a:ext cx="564317" cy="56431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2" name="Picture 51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58158" y="5964962"/>
              <a:ext cx="1753333" cy="395720"/>
            </a:xfrm>
            <a:prstGeom prst="rect">
              <a:avLst/>
            </a:prstGeom>
          </p:spPr>
        </p:pic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0755" y="5962719"/>
              <a:ext cx="749982" cy="3934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1906</Words>
  <Application>Microsoft Office PowerPoint</Application>
  <PresentationFormat>Widescreen</PresentationFormat>
  <Paragraphs>336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MS UI Gothic</vt:lpstr>
      <vt:lpstr>Aptos</vt:lpstr>
      <vt:lpstr>Aptos Display</vt:lpstr>
      <vt:lpstr>Arial</vt:lpstr>
      <vt:lpstr>Arial Black</vt:lpstr>
      <vt:lpstr>Bookman Old Style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/>
  <cp:revision>1</cp:revision>
  <dcterms:created xsi:type="dcterms:W3CDTF">2026-05-11T12:57:18Z</dcterms:created>
  <dcterms:modified xsi:type="dcterms:W3CDTF">2026-05-11T13:29:31Z</dcterms:modified>
</cp:coreProperties>
</file>